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3229" r:id="rId3"/>
    <p:sldId id="3299" r:id="rId4"/>
    <p:sldId id="3301" r:id="rId5"/>
    <p:sldId id="3314" r:id="rId6"/>
    <p:sldId id="3300" r:id="rId7"/>
    <p:sldId id="3304" r:id="rId8"/>
    <p:sldId id="3306" r:id="rId9"/>
    <p:sldId id="3305" r:id="rId10"/>
    <p:sldId id="3307" r:id="rId11"/>
    <p:sldId id="3308" r:id="rId12"/>
    <p:sldId id="3309" r:id="rId13"/>
    <p:sldId id="3310" r:id="rId14"/>
    <p:sldId id="3311" r:id="rId15"/>
    <p:sldId id="3312" r:id="rId16"/>
    <p:sldId id="3313" r:id="rId17"/>
    <p:sldId id="3315" r:id="rId18"/>
    <p:sldId id="3302" r:id="rId19"/>
    <p:sldId id="3318" r:id="rId20"/>
    <p:sldId id="3321" r:id="rId21"/>
    <p:sldId id="3322" r:id="rId22"/>
    <p:sldId id="3316" r:id="rId23"/>
    <p:sldId id="3317" r:id="rId24"/>
    <p:sldId id="3319" r:id="rId25"/>
    <p:sldId id="3320" r:id="rId26"/>
    <p:sldId id="3323" r:id="rId27"/>
    <p:sldId id="3325" r:id="rId28"/>
    <p:sldId id="3326" r:id="rId29"/>
    <p:sldId id="3327" r:id="rId30"/>
    <p:sldId id="3328" r:id="rId31"/>
    <p:sldId id="3303" r:id="rId32"/>
    <p:sldId id="3324" r:id="rId33"/>
    <p:sldId id="3329" r:id="rId34"/>
    <p:sldId id="3330" r:id="rId35"/>
    <p:sldId id="3346" r:id="rId36"/>
    <p:sldId id="3347" r:id="rId37"/>
    <p:sldId id="3331" r:id="rId38"/>
    <p:sldId id="3334" r:id="rId39"/>
    <p:sldId id="3335" r:id="rId40"/>
    <p:sldId id="3336" r:id="rId41"/>
    <p:sldId id="3337" r:id="rId42"/>
    <p:sldId id="3332" r:id="rId43"/>
    <p:sldId id="3333" r:id="rId44"/>
    <p:sldId id="3338" r:id="rId45"/>
    <p:sldId id="3339" r:id="rId46"/>
    <p:sldId id="3340" r:id="rId47"/>
    <p:sldId id="3341" r:id="rId48"/>
    <p:sldId id="3342" r:id="rId49"/>
    <p:sldId id="3344" r:id="rId50"/>
    <p:sldId id="3343" r:id="rId51"/>
    <p:sldId id="3345"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2CC78"/>
    <a:srgbClr val="78B64E"/>
    <a:srgbClr val="F2ACE6"/>
    <a:srgbClr val="FF6699"/>
    <a:srgbClr val="001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66" autoAdjust="0"/>
  </p:normalViewPr>
  <p:slideViewPr>
    <p:cSldViewPr snapToGrid="0">
      <p:cViewPr>
        <p:scale>
          <a:sx n="150" d="100"/>
          <a:sy n="150" d="100"/>
        </p:scale>
        <p:origin x="-24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8:59.902"/>
    </inkml:context>
    <inkml:brush xml:id="br0">
      <inkml:brushProperty name="width" value="0.035" units="cm"/>
      <inkml:brushProperty name="height" value="0.035" units="cm"/>
      <inkml:brushProperty name="color" value="#E71224"/>
    </inkml:brush>
  </inkml:definitions>
  <inkml:trace contextRef="#ctx0" brushRef="#br0">1 1 24575,'637'0'-1365,"-615"0"-5461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9:07.559"/>
    </inkml:context>
    <inkml:brush xml:id="br0">
      <inkml:brushProperty name="width" value="0.035" units="cm"/>
      <inkml:brushProperty name="height" value="0.035" units="cm"/>
      <inkml:brushProperty name="color" value="#E71224"/>
    </inkml:brush>
  </inkml:definitions>
  <inkml:trace contextRef="#ctx0" brushRef="#br0">1 1 24575,'557'0'-1365,"-535"0"-5461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9:11.687"/>
    </inkml:context>
    <inkml:brush xml:id="br0">
      <inkml:brushProperty name="width" value="0.035" units="cm"/>
      <inkml:brushProperty name="height" value="0.035" units="cm"/>
      <inkml:brushProperty name="color" value="#E71224"/>
    </inkml:brush>
  </inkml:definitions>
  <inkml:trace contextRef="#ctx0" brushRef="#br0">1 1 24575,'582'0'-1365,"-559"0"-5461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BEB44-BD13-4524-856D-4564F8DE3265}" type="datetimeFigureOut">
              <a:rPr lang="zh-CN" altLang="en-US" smtClean="0"/>
              <a:t>2024/3/15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97E5E-FF6D-43B9-B597-CEFA49A060A7}" type="slidenum">
              <a:rPr lang="zh-CN" altLang="en-US" smtClean="0"/>
              <a:t>‹#›</a:t>
            </a:fld>
            <a:endParaRPr lang="zh-CN" altLang="en-US"/>
          </a:p>
        </p:txBody>
      </p:sp>
    </p:spTree>
    <p:extLst>
      <p:ext uri="{BB962C8B-B14F-4D97-AF65-F5344CB8AC3E}">
        <p14:creationId xmlns:p14="http://schemas.microsoft.com/office/powerpoint/2010/main" val="2798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797E5E-FF6D-43B9-B597-CEFA49A060A7}" type="slidenum">
              <a:rPr lang="zh-CN" altLang="en-US" smtClean="0"/>
              <a:t>1</a:t>
            </a:fld>
            <a:endParaRPr lang="zh-CN" altLang="en-US"/>
          </a:p>
        </p:txBody>
      </p:sp>
    </p:spTree>
    <p:extLst>
      <p:ext uri="{BB962C8B-B14F-4D97-AF65-F5344CB8AC3E}">
        <p14:creationId xmlns:p14="http://schemas.microsoft.com/office/powerpoint/2010/main" val="24131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21302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0550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48909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5173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57912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3476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8187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84976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3316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0294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7900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9523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5370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2065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68979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3737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3518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6500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21021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0034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68013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0703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952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25401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757327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23231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298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16763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51511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然而，由于视觉数据的非因果特性，直接将这种策略应用于一个斑块化和扁平化的图像，不可避免地会导致有限的感受野，因为无法估计未扫描的斑块之间的关系。我们将这一问题称为</a:t>
            </a:r>
            <a:r>
              <a:rPr lang="en-US" altLang="zh-CN" dirty="0"/>
              <a:t>"</a:t>
            </a:r>
            <a:r>
              <a:rPr lang="zh-CN" altLang="en-US" dirty="0"/>
              <a:t>方向敏感</a:t>
            </a:r>
            <a:r>
              <a:rPr lang="en-US" altLang="zh-CN" dirty="0"/>
              <a:t>"</a:t>
            </a:r>
            <a:r>
              <a:rPr lang="zh-CN" altLang="en-US" dirty="0"/>
              <a:t>问题，并提出通过新引入的交叉扫描模块</a:t>
            </a:r>
            <a:r>
              <a:rPr lang="en-US" altLang="zh-CN" dirty="0"/>
              <a:t>( Cross-Scan Module</a:t>
            </a:r>
            <a:r>
              <a:rPr lang="zh-CN" altLang="en-US" dirty="0"/>
              <a:t>，</a:t>
            </a:r>
            <a:r>
              <a:rPr lang="en-US" altLang="zh-CN" dirty="0"/>
              <a:t>CSM )</a:t>
            </a:r>
            <a:r>
              <a:rPr lang="zh-CN" altLang="en-US" dirty="0"/>
              <a:t>来解决。</a:t>
            </a:r>
            <a:r>
              <a:rPr lang="en-US" altLang="zh-CN" dirty="0"/>
              <a:t>CSM</a:t>
            </a:r>
            <a:r>
              <a:rPr lang="zh-CN" altLang="en-US" dirty="0"/>
              <a:t>没有以单向模式</a:t>
            </a:r>
            <a:r>
              <a:rPr lang="en-US" altLang="zh-CN" dirty="0"/>
              <a:t>(</a:t>
            </a:r>
            <a:r>
              <a:rPr lang="zh-CN" altLang="en-US" dirty="0"/>
              <a:t>无论是列式还是行式</a:t>
            </a:r>
            <a:r>
              <a:rPr lang="en-US" altLang="zh-CN" dirty="0"/>
              <a:t>)</a:t>
            </a:r>
            <a:r>
              <a:rPr lang="zh-CN" altLang="en-US" dirty="0"/>
              <a:t>遍历图像特征图的空间域，而是采用了四向扫描策略，即从特征图的</a:t>
            </a:r>
            <a:r>
              <a:rPr lang="en-US" altLang="zh-CN" dirty="0"/>
              <a:t>4</a:t>
            </a:r>
            <a:r>
              <a:rPr lang="zh-CN" altLang="en-US" dirty="0"/>
              <a:t>个角点全部扫描到对面位置</a:t>
            </a:r>
            <a:r>
              <a:rPr lang="en-US" altLang="zh-CN" dirty="0"/>
              <a:t>(</a:t>
            </a:r>
            <a:r>
              <a:rPr lang="zh-CN" altLang="en-US" dirty="0"/>
              <a:t>见图</a:t>
            </a:r>
            <a:r>
              <a:rPr lang="en-US" altLang="zh-CN" dirty="0"/>
              <a:t>2 ( b )) )</a:t>
            </a:r>
            <a:r>
              <a:rPr lang="zh-CN" altLang="en-US" dirty="0"/>
              <a:t>。该策略保证了特征图中的每个元素都集成了来自其他所有位置的不同方向的信息，从而渲染出一个全局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56969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ADE20K </a:t>
            </a:r>
            <a:r>
              <a:rPr lang="zh-CN" altLang="en-US" dirty="0"/>
              <a:t>由 </a:t>
            </a:r>
            <a:r>
              <a:rPr lang="en-US" altLang="zh-CN" dirty="0"/>
              <a:t>27000 </a:t>
            </a:r>
            <a:r>
              <a:rPr lang="zh-CN" altLang="en-US" dirty="0"/>
              <a:t>张图像组成，这些图像来自于 </a:t>
            </a:r>
            <a:r>
              <a:rPr lang="en-US" altLang="zh-CN" dirty="0"/>
              <a:t>SUN (2010 </a:t>
            </a:r>
            <a:r>
              <a:rPr lang="zh-CN" altLang="en-US" dirty="0"/>
              <a:t>年普林斯顿大学公开的数据集</a:t>
            </a:r>
            <a:r>
              <a:rPr lang="en-US" altLang="zh-CN" dirty="0"/>
              <a:t>) </a:t>
            </a:r>
            <a:r>
              <a:rPr lang="zh-CN" altLang="en-US" dirty="0"/>
              <a:t>和 </a:t>
            </a:r>
            <a:r>
              <a:rPr lang="en-US" altLang="zh-CN" dirty="0"/>
              <a:t>Places (2014 </a:t>
            </a:r>
            <a:r>
              <a:rPr lang="zh-CN" altLang="en-US" dirty="0"/>
              <a:t>年 </a:t>
            </a:r>
            <a:r>
              <a:rPr lang="en-US" altLang="zh-CN" dirty="0"/>
              <a:t>MIT </a:t>
            </a:r>
            <a:r>
              <a:rPr lang="zh-CN" altLang="en-US" dirty="0"/>
              <a:t>公开的数据集</a:t>
            </a:r>
            <a:r>
              <a:rPr lang="en-US" altLang="zh-CN" dirty="0"/>
              <a:t>)</a:t>
            </a:r>
            <a:r>
              <a:rPr lang="zh-CN" altLang="en-US" dirty="0"/>
              <a:t>数据集，</a:t>
            </a:r>
            <a:r>
              <a:rPr lang="en-US" altLang="zh-CN" dirty="0"/>
              <a:t>ADE20K </a:t>
            </a:r>
            <a:r>
              <a:rPr lang="zh-CN" altLang="en-US" dirty="0"/>
              <a:t>中由超过 </a:t>
            </a:r>
            <a:r>
              <a:rPr lang="en-US" altLang="zh-CN" dirty="0"/>
              <a:t>3000 </a:t>
            </a:r>
            <a:r>
              <a:rPr lang="zh-CN" altLang="en-US" dirty="0"/>
              <a:t>个物体类别 </a:t>
            </a:r>
            <a:r>
              <a:rPr lang="en-US" altLang="zh-CN" dirty="0"/>
              <a:t>category</a:t>
            </a:r>
            <a:r>
              <a:rPr lang="zh-CN" altLang="en-US" dirty="0"/>
              <a:t>，其中很多图像组成物体的零部件的类别，以及组成零部件的零部件的类别，如汽车的零部件 门，门上面的零部件窗户。</a:t>
            </a:r>
            <a:r>
              <a:rPr lang="en-US" altLang="zh-CN" dirty="0"/>
              <a:t>ADE20K </a:t>
            </a:r>
            <a:r>
              <a:rPr lang="zh-CN" altLang="en-US" dirty="0"/>
              <a:t>中还标注了实例的 </a:t>
            </a:r>
            <a:r>
              <a:rPr lang="en-US" altLang="zh-CN" dirty="0"/>
              <a:t>id,</a:t>
            </a:r>
            <a:r>
              <a:rPr lang="zh-CN" altLang="en-US" dirty="0"/>
              <a:t>可用于实例分割。数据中的图像都进行了匿名化处理，做了人脸和车牌号的模糊，去除了隐私信息。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0063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38379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91013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10998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16988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96546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63115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12385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14679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88337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28538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6415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97133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8703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9198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5853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9353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758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B4036-C041-2EBD-9E54-E59833D2D7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4EBF47-EA7E-A521-0A27-DACFDF338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5E6193-7AB5-425A-0FC9-F62A2C1B0933}"/>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6A452AE2-CEEA-D07F-7DBF-662649D293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20918A-A287-F71C-AB8F-942F80A249D1}"/>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30646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A8781-32D5-CC3C-4438-2A38F68BC0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2AF480-D8B4-2B95-800E-AB5A819DA83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41E3B3-F1CB-D8E8-9EA3-30CFFE68CB6A}"/>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A517BF61-F24B-0757-4027-53403FE56D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807272-55B6-42BC-9A89-F2A9125E35DE}"/>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327261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1526EAC-F717-C3BB-A024-CE95E5C727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22AD11-055A-FD40-373D-EB2FD7ABCB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DA2152-9CD3-873E-A6BF-03335260BD68}"/>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E4B5C981-A962-FFE4-7270-EDC8D80300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BD467D-7502-1D47-C8A8-3E593C053C9A}"/>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92573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33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09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00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2024/3/15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extLst>
      <p:ext uri="{BB962C8B-B14F-4D97-AF65-F5344CB8AC3E}">
        <p14:creationId xmlns:p14="http://schemas.microsoft.com/office/powerpoint/2010/main" val="2881660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E4721-180F-A648-92B6-D9E3883DBA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D98582-DC80-098E-1E1D-25097D68151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13AA2C-820D-2B62-0E78-E858C2F2459D}"/>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6EA90EFB-682B-7E2C-4DC2-9B9E688945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0D524A-840D-4BB5-94F3-04B738903A70}"/>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1261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131A0-3C57-721D-39BD-E8334B23252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460018-F995-D207-A118-3E58A4DD8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89BD52-1240-8169-B892-AAE3B4ED41F3}"/>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7D809127-2A9C-7502-9861-DF6076A5E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5FB576-41E6-B268-F2A4-685440DE948C}"/>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17586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F4F18-F2C9-E6E4-467D-70AC473BE1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7BED5A-449D-6E14-7AB1-B0EF1D2C32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22E140-AD77-114D-7A94-20D2379D2C5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E774AD9-00C7-DD9B-FFF6-1FFA20B9BAF0}"/>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6" name="页脚占位符 5">
            <a:extLst>
              <a:ext uri="{FF2B5EF4-FFF2-40B4-BE49-F238E27FC236}">
                <a16:creationId xmlns:a16="http://schemas.microsoft.com/office/drawing/2014/main" id="{A884FD9D-289D-C7B5-5ABA-1CF57FBC79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A3DDFF-10AF-CE95-85A3-60522130EF1B}"/>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413809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A4965-9547-2CA9-120E-C01F7055C1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1C8E0DA-E0C0-4FB8-C867-E43D3B4C89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DED9F2-C457-00B6-9CB3-7BAEB40C3F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C544D95-703D-6667-5062-B237767B2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404878-4100-0DFC-3466-0E465BD47EF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C4BEC5-D787-0CCD-3BC6-16BDC4F1550D}"/>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8" name="页脚占位符 7">
            <a:extLst>
              <a:ext uri="{FF2B5EF4-FFF2-40B4-BE49-F238E27FC236}">
                <a16:creationId xmlns:a16="http://schemas.microsoft.com/office/drawing/2014/main" id="{9CE5380A-CBFF-5736-FFA8-42617D53B2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954455C-EF81-C146-598C-5383D0038AF7}"/>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63905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C42AC-4FB8-50E2-6408-2A459C179B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5CA6DD-AA29-A25C-BF74-B87B0B1EAC3F}"/>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4" name="页脚占位符 3">
            <a:extLst>
              <a:ext uri="{FF2B5EF4-FFF2-40B4-BE49-F238E27FC236}">
                <a16:creationId xmlns:a16="http://schemas.microsoft.com/office/drawing/2014/main" id="{6D1706DB-BC2F-F9EE-BD16-E0F2217B96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ECCAB3-E592-8546-98F0-45E593634DB1}"/>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47924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9C3C60-B961-2E3A-2380-5A685B3C0ECA}"/>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3" name="页脚占位符 2">
            <a:extLst>
              <a:ext uri="{FF2B5EF4-FFF2-40B4-BE49-F238E27FC236}">
                <a16:creationId xmlns:a16="http://schemas.microsoft.com/office/drawing/2014/main" id="{3316AB1E-D5FD-5807-2F1D-D55212F5DD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8F1110-3E9C-F248-406C-BFA4F43314C7}"/>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02873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635B5-8E15-BE3A-CF2C-9D155742FB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2F1E40-0CAA-FC22-5C2A-05DDA52F3E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E760C3-E4BA-2473-3793-09853BE24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3CD77E-A799-EBD0-85ED-052348140708}"/>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6" name="页脚占位符 5">
            <a:extLst>
              <a:ext uri="{FF2B5EF4-FFF2-40B4-BE49-F238E27FC236}">
                <a16:creationId xmlns:a16="http://schemas.microsoft.com/office/drawing/2014/main" id="{53F9CF0A-7C26-9F3D-BB13-B915D4D0D4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72001D-3507-218F-634A-A742D7D1BE49}"/>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39634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4CE9C-5206-A656-0A83-A1F06EBD61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2C7F57-BEF8-4F78-847A-50F7A1F94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9ABC2D-5DAB-DD05-EEEA-9981B32A1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EFE3DC-DD6F-ECE7-9733-DF0A15824C62}"/>
              </a:ext>
            </a:extLst>
          </p:cNvPr>
          <p:cNvSpPr>
            <a:spLocks noGrp="1"/>
          </p:cNvSpPr>
          <p:nvPr>
            <p:ph type="dt" sz="half" idx="10"/>
          </p:nvPr>
        </p:nvSpPr>
        <p:spPr/>
        <p:txBody>
          <a:bodyPr/>
          <a:lstStyle/>
          <a:p>
            <a:fld id="{2890E2C3-5230-43AF-B9A1-A7B7EF2CC7E2}" type="datetimeFigureOut">
              <a:rPr lang="zh-CN" altLang="en-US" smtClean="0"/>
              <a:t>2024/3/15</a:t>
            </a:fld>
            <a:endParaRPr lang="zh-CN" altLang="en-US"/>
          </a:p>
        </p:txBody>
      </p:sp>
      <p:sp>
        <p:nvSpPr>
          <p:cNvPr id="6" name="页脚占位符 5">
            <a:extLst>
              <a:ext uri="{FF2B5EF4-FFF2-40B4-BE49-F238E27FC236}">
                <a16:creationId xmlns:a16="http://schemas.microsoft.com/office/drawing/2014/main" id="{2E83E7A8-E194-F701-89C7-FA00274DDB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74E036-7BA5-FCBF-495F-C9821672FA49}"/>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91132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A66A08-3088-F5D2-D272-F67E62930F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E12011-48BE-D664-8EFA-4DE4A14069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42328E-10C3-03D1-1909-B7C49ECBDF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0E2C3-5230-43AF-B9A1-A7B7EF2CC7E2}"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EE0833E6-693A-D1C1-30FA-9D58324DE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09790F1-DE52-E110-535B-6DF065074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80223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054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21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80.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0.png"/><Relationship Id="rId11" Type="http://schemas.openxmlformats.org/officeDocument/2006/relationships/image" Target="../media/image270.png"/><Relationship Id="rId5" Type="http://schemas.openxmlformats.org/officeDocument/2006/relationships/image" Target="../media/image240.png"/><Relationship Id="rId10" Type="http://schemas.openxmlformats.org/officeDocument/2006/relationships/customXml" Target="../ink/ink2.xml"/><Relationship Id="rId4" Type="http://schemas.openxmlformats.org/officeDocument/2006/relationships/image" Target="../media/image30.png"/><Relationship Id="rId9" Type="http://schemas.openxmlformats.org/officeDocument/2006/relationships/image" Target="../media/image26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3.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1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8.jpeg"/><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hyperlink" Target="https://srush.github.io/annotated-s4/" TargetMode="External"/><Relationship Id="rId3" Type="http://schemas.openxmlformats.org/officeDocument/2006/relationships/image" Target="../media/image3.png"/><Relationship Id="rId7" Type="http://schemas.openxmlformats.org/officeDocument/2006/relationships/hyperlink" Target="https://github.com/hkproj/mamba-notes"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hyperlink" Target="https://www.bilibili.com/video/BV1G2421c7vL/?spm_id_from=333.337.search-card.all.click&amp;vd_source=da504e2a6b5fe00cead5aef3cf73eee9" TargetMode="External"/><Relationship Id="rId5" Type="http://schemas.openxmlformats.org/officeDocument/2006/relationships/hyperlink" Target="https://blog.csdn.net/v_JULY_v/article/details/134923301" TargetMode="External"/><Relationship Id="rId10" Type="http://schemas.openxmlformats.org/officeDocument/2006/relationships/hyperlink" Target="https://srush.github.io/annotated-mamba/hard.html" TargetMode="External"/><Relationship Id="rId4" Type="http://schemas.openxmlformats.org/officeDocument/2006/relationships/hyperlink" Target="https://zhuanlan.zhihu.com/p/684231320" TargetMode="External"/><Relationship Id="rId9" Type="http://schemas.openxmlformats.org/officeDocument/2006/relationships/hyperlink" Target="https://jackcook.com/2024/02/23/mamba.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567700" y="2894012"/>
            <a:ext cx="7296150" cy="1069975"/>
          </a:xfrm>
          <a:prstGeom prst="rect">
            <a:avLst/>
          </a:prstGeom>
          <a:noFill/>
        </p:spPr>
        <p:txBody>
          <a:bodyPr wrap="square" rtlCol="0">
            <a:noAutofit/>
          </a:body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Mamba: Linear-Time Sequence Modeling with Selective State Spaces</a:t>
            </a:r>
          </a:p>
        </p:txBody>
      </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429FDF61-65C4-7298-8807-522FAC69FE9A}"/>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pic>
        <p:nvPicPr>
          <p:cNvPr id="4" name="图片 3">
            <a:extLst>
              <a:ext uri="{FF2B5EF4-FFF2-40B4-BE49-F238E27FC236}">
                <a16:creationId xmlns:a16="http://schemas.microsoft.com/office/drawing/2014/main" id="{44859804-8645-A124-8775-FF34673D8955}"/>
              </a:ext>
            </a:extLst>
          </p:cNvPr>
          <p:cNvPicPr>
            <a:picLocks noChangeAspect="1"/>
          </p:cNvPicPr>
          <p:nvPr/>
        </p:nvPicPr>
        <p:blipFill rotWithShape="1">
          <a:blip r:embed="rId5"/>
          <a:srcRect t="35480"/>
          <a:stretch/>
        </p:blipFill>
        <p:spPr>
          <a:xfrm>
            <a:off x="1638921" y="3866606"/>
            <a:ext cx="8914158" cy="2212393"/>
          </a:xfrm>
          <a:prstGeom prst="rect">
            <a:avLst/>
          </a:prstGeom>
        </p:spPr>
      </p:pic>
      <p:pic>
        <p:nvPicPr>
          <p:cNvPr id="6" name="图片 5">
            <a:extLst>
              <a:ext uri="{FF2B5EF4-FFF2-40B4-BE49-F238E27FC236}">
                <a16:creationId xmlns:a16="http://schemas.microsoft.com/office/drawing/2014/main" id="{8DE38649-A66B-B996-76F9-79744B576890}"/>
              </a:ext>
            </a:extLst>
          </p:cNvPr>
          <p:cNvPicPr>
            <a:picLocks noChangeAspect="1"/>
          </p:cNvPicPr>
          <p:nvPr/>
        </p:nvPicPr>
        <p:blipFill>
          <a:blip r:embed="rId6"/>
          <a:stretch>
            <a:fillRect/>
          </a:stretch>
        </p:blipFill>
        <p:spPr>
          <a:xfrm>
            <a:off x="3418703" y="2757318"/>
            <a:ext cx="5518929" cy="1109287"/>
          </a:xfrm>
          <a:prstGeom prst="rect">
            <a:avLst/>
          </a:prstGeom>
        </p:spPr>
      </p:pic>
      <p:pic>
        <p:nvPicPr>
          <p:cNvPr id="7" name="图片 6">
            <a:extLst>
              <a:ext uri="{FF2B5EF4-FFF2-40B4-BE49-F238E27FC236}">
                <a16:creationId xmlns:a16="http://schemas.microsoft.com/office/drawing/2014/main" id="{4EA5A2BE-8DA1-1248-3021-B5C2647F3307}"/>
              </a:ext>
            </a:extLst>
          </p:cNvPr>
          <p:cNvPicPr>
            <a:picLocks noChangeAspect="1"/>
          </p:cNvPicPr>
          <p:nvPr/>
        </p:nvPicPr>
        <p:blipFill rotWithShape="1">
          <a:blip r:embed="rId7"/>
          <a:srcRect l="-4513" r="-1"/>
          <a:stretch/>
        </p:blipFill>
        <p:spPr>
          <a:xfrm>
            <a:off x="2370338" y="4225756"/>
            <a:ext cx="5604185" cy="668800"/>
          </a:xfrm>
          <a:prstGeom prst="rect">
            <a:avLst/>
          </a:prstGeom>
        </p:spPr>
      </p:pic>
      <p:pic>
        <p:nvPicPr>
          <p:cNvPr id="9" name="图片 8">
            <a:extLst>
              <a:ext uri="{FF2B5EF4-FFF2-40B4-BE49-F238E27FC236}">
                <a16:creationId xmlns:a16="http://schemas.microsoft.com/office/drawing/2014/main" id="{4E90F97A-6AC0-157C-539B-9171007E22C2}"/>
              </a:ext>
            </a:extLst>
          </p:cNvPr>
          <p:cNvPicPr>
            <a:picLocks noChangeAspect="1"/>
          </p:cNvPicPr>
          <p:nvPr/>
        </p:nvPicPr>
        <p:blipFill rotWithShape="1">
          <a:blip r:embed="rId5"/>
          <a:srcRect l="79308"/>
          <a:stretch/>
        </p:blipFill>
        <p:spPr>
          <a:xfrm>
            <a:off x="8708571" y="2650000"/>
            <a:ext cx="1844508" cy="3429000"/>
          </a:xfrm>
          <a:prstGeom prst="rect">
            <a:avLst/>
          </a:prstGeom>
        </p:spPr>
      </p:pic>
      <p:sp>
        <p:nvSpPr>
          <p:cNvPr id="10" name="矩形 9">
            <a:extLst>
              <a:ext uri="{FF2B5EF4-FFF2-40B4-BE49-F238E27FC236}">
                <a16:creationId xmlns:a16="http://schemas.microsoft.com/office/drawing/2014/main" id="{24345E60-CFB3-47F1-F8A7-345EBF7D1EDC}"/>
              </a:ext>
            </a:extLst>
          </p:cNvPr>
          <p:cNvSpPr/>
          <p:nvPr/>
        </p:nvSpPr>
        <p:spPr>
          <a:xfrm>
            <a:off x="2286000" y="4225756"/>
            <a:ext cx="1041400" cy="377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082DF97-30AD-612A-E9FC-62BA03A260A2}"/>
              </a:ext>
            </a:extLst>
          </p:cNvPr>
          <p:cNvPicPr>
            <a:picLocks noChangeAspect="1"/>
          </p:cNvPicPr>
          <p:nvPr/>
        </p:nvPicPr>
        <p:blipFill>
          <a:blip r:embed="rId8"/>
          <a:stretch>
            <a:fillRect/>
          </a:stretch>
        </p:blipFill>
        <p:spPr>
          <a:xfrm>
            <a:off x="3457305" y="5552674"/>
            <a:ext cx="3512028" cy="526325"/>
          </a:xfrm>
          <a:prstGeom prst="rect">
            <a:avLst/>
          </a:prstGeom>
        </p:spPr>
      </p:pic>
      <p:pic>
        <p:nvPicPr>
          <p:cNvPr id="15" name="图片 14">
            <a:extLst>
              <a:ext uri="{FF2B5EF4-FFF2-40B4-BE49-F238E27FC236}">
                <a16:creationId xmlns:a16="http://schemas.microsoft.com/office/drawing/2014/main" id="{6A5174F6-3C2E-D981-BE20-14CCEB1848A6}"/>
              </a:ext>
            </a:extLst>
          </p:cNvPr>
          <p:cNvPicPr>
            <a:picLocks noChangeAspect="1"/>
          </p:cNvPicPr>
          <p:nvPr/>
        </p:nvPicPr>
        <p:blipFill>
          <a:blip r:embed="rId9"/>
          <a:stretch>
            <a:fillRect/>
          </a:stretch>
        </p:blipFill>
        <p:spPr>
          <a:xfrm>
            <a:off x="4479966" y="4897992"/>
            <a:ext cx="3173969" cy="354892"/>
          </a:xfrm>
          <a:prstGeom prst="rect">
            <a:avLst/>
          </a:prstGeom>
        </p:spPr>
      </p:pic>
    </p:spTree>
    <p:extLst>
      <p:ext uri="{BB962C8B-B14F-4D97-AF65-F5344CB8AC3E}">
        <p14:creationId xmlns:p14="http://schemas.microsoft.com/office/powerpoint/2010/main" val="26830919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pic>
        <p:nvPicPr>
          <p:cNvPr id="5" name="图片 4">
            <a:extLst>
              <a:ext uri="{FF2B5EF4-FFF2-40B4-BE49-F238E27FC236}">
                <a16:creationId xmlns:a16="http://schemas.microsoft.com/office/drawing/2014/main" id="{EEE323F4-50E8-B3F9-DF40-877E1EC18CB0}"/>
              </a:ext>
            </a:extLst>
          </p:cNvPr>
          <p:cNvPicPr>
            <a:picLocks noChangeAspect="1"/>
          </p:cNvPicPr>
          <p:nvPr/>
        </p:nvPicPr>
        <p:blipFill>
          <a:blip r:embed="rId5"/>
          <a:stretch>
            <a:fillRect/>
          </a:stretch>
        </p:blipFill>
        <p:spPr>
          <a:xfrm>
            <a:off x="1897066" y="2726199"/>
            <a:ext cx="8469568" cy="3371381"/>
          </a:xfrm>
          <a:prstGeom prst="rect">
            <a:avLst/>
          </a:prstGeom>
        </p:spPr>
      </p:pic>
      <p:sp>
        <p:nvSpPr>
          <p:cNvPr id="2" name="标题占位符 1">
            <a:extLst>
              <a:ext uri="{FF2B5EF4-FFF2-40B4-BE49-F238E27FC236}">
                <a16:creationId xmlns:a16="http://schemas.microsoft.com/office/drawing/2014/main" id="{F24D8B1F-41A2-E7D1-F7C6-0483B40AA40B}"/>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34748893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D7852A2B-F94B-A00B-1578-2E2690F7CA11}"/>
              </a:ext>
            </a:extLst>
          </p:cNvPr>
          <p:cNvSpPr txBox="1"/>
          <p:nvPr/>
        </p:nvSpPr>
        <p:spPr>
          <a:xfrm>
            <a:off x="660400" y="1033631"/>
            <a:ext cx="3634456"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a:t>
            </a:r>
            <a:r>
              <a:rPr lang="zh-CN" altLang="en-US" b="1" dirty="0">
                <a:latin typeface="Times New Roman" panose="02020603050405020304" pitchFamily="18" charset="0"/>
                <a:cs typeface="Times New Roman" panose="02020603050405020304" pitchFamily="18" charset="0"/>
              </a:rPr>
              <a:t>矩阵 </a:t>
            </a:r>
            <a:r>
              <a:rPr lang="en-US" altLang="zh-CN" b="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的初始化 </a:t>
            </a:r>
            <a:r>
              <a:rPr lang="en-US" altLang="zh-CN" b="1" dirty="0">
                <a:latin typeface="Times New Roman" panose="02020603050405020304" pitchFamily="18" charset="0"/>
                <a:cs typeface="Times New Roman" panose="02020603050405020304" pitchFamily="18" charset="0"/>
              </a:rPr>
              <a:t>– HIPPO </a:t>
            </a:r>
            <a:r>
              <a:rPr lang="zh-CN" altLang="en-US" b="1" dirty="0">
                <a:latin typeface="Times New Roman" panose="02020603050405020304" pitchFamily="18" charset="0"/>
                <a:cs typeface="Times New Roman" panose="02020603050405020304" pitchFamily="18" charset="0"/>
              </a:rPr>
              <a:t>算法</a:t>
            </a:r>
          </a:p>
        </p:txBody>
      </p:sp>
      <p:pic>
        <p:nvPicPr>
          <p:cNvPr id="30" name="图片 29">
            <a:extLst>
              <a:ext uri="{FF2B5EF4-FFF2-40B4-BE49-F238E27FC236}">
                <a16:creationId xmlns:a16="http://schemas.microsoft.com/office/drawing/2014/main" id="{C20FC460-94FB-8E32-D76E-07D144214DEB}"/>
              </a:ext>
            </a:extLst>
          </p:cNvPr>
          <p:cNvPicPr>
            <a:picLocks noChangeAspect="1"/>
          </p:cNvPicPr>
          <p:nvPr/>
        </p:nvPicPr>
        <p:blipFill rotWithShape="1">
          <a:blip r:embed="rId4"/>
          <a:srcRect r="-429" b="2520"/>
          <a:stretch/>
        </p:blipFill>
        <p:spPr>
          <a:xfrm>
            <a:off x="5463576" y="1281689"/>
            <a:ext cx="4544651" cy="5129143"/>
          </a:xfrm>
          <a:prstGeom prst="rect">
            <a:avLst/>
          </a:prstGeom>
        </p:spPr>
      </p:pic>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3402A3B-4341-A7D4-E89B-F850E0EBBAAE}"/>
                  </a:ext>
                </a:extLst>
              </p:cNvPr>
              <p:cNvSpPr txBox="1"/>
              <p:nvPr/>
            </p:nvSpPr>
            <p:spPr>
              <a:xfrm>
                <a:off x="1051175" y="3846261"/>
                <a:ext cx="3758080" cy="96782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000" dirty="0">
                    <a:latin typeface="+mn-ea"/>
                  </a:rPr>
                  <a:t>矩阵 </a:t>
                </a:r>
                <a:r>
                  <a:rPr lang="en-US" altLang="zh-CN" sz="2000" dirty="0">
                    <a:latin typeface="+mn-ea"/>
                  </a:rPr>
                  <a:t>A </a:t>
                </a:r>
                <a:r>
                  <a:rPr lang="zh-CN" altLang="en-US" sz="2000" dirty="0">
                    <a:latin typeface="+mn-ea"/>
                  </a:rPr>
                  <a:t>的构建目标：</a:t>
                </a:r>
                <a:endParaRPr lang="en-US" altLang="zh-CN" sz="2000" dirty="0">
                  <a:latin typeface="+mn-ea"/>
                </a:endParaRPr>
              </a:p>
              <a:p>
                <a:pPr>
                  <a:lnSpc>
                    <a:spcPct val="150000"/>
                  </a:lnSpc>
                </a:pPr>
                <a:r>
                  <a:rPr lang="zh-CN" altLang="en-US" sz="2000" dirty="0">
                    <a:latin typeface="+mn-ea"/>
                  </a:rPr>
                  <a:t>     可基于</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 </m:t>
                    </m:r>
                    <m:r>
                      <a:rPr lang="zh-CN" altLang="en-US" sz="2000" i="1">
                        <a:latin typeface="Cambria Math" panose="02040503050406030204" pitchFamily="18" charset="0"/>
                      </a:rPr>
                      <m:t>将</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zh-CN" altLang="en-US" sz="2000" dirty="0">
                    <a:latin typeface="+mn-ea"/>
                  </a:rPr>
                  <a:t> 尽量还原</a:t>
                </a:r>
              </a:p>
            </p:txBody>
          </p:sp>
        </mc:Choice>
        <mc:Fallback xmlns="">
          <p:sp>
            <p:nvSpPr>
              <p:cNvPr id="31" name="文本框 30">
                <a:extLst>
                  <a:ext uri="{FF2B5EF4-FFF2-40B4-BE49-F238E27FC236}">
                    <a16:creationId xmlns:a16="http://schemas.microsoft.com/office/drawing/2014/main" id="{E3402A3B-4341-A7D4-E89B-F850E0EBBAAE}"/>
                  </a:ext>
                </a:extLst>
              </p:cNvPr>
              <p:cNvSpPr txBox="1">
                <a:spLocks noRot="1" noChangeAspect="1" noMove="1" noResize="1" noEditPoints="1" noAdjustHandles="1" noChangeArrowheads="1" noChangeShapeType="1" noTextEdit="1"/>
              </p:cNvSpPr>
              <p:nvPr/>
            </p:nvSpPr>
            <p:spPr>
              <a:xfrm>
                <a:off x="1051175" y="3846261"/>
                <a:ext cx="3758080" cy="967829"/>
              </a:xfrm>
              <a:prstGeom prst="rect">
                <a:avLst/>
              </a:prstGeom>
              <a:blipFill>
                <a:blip r:embed="rId5"/>
                <a:stretch>
                  <a:fillRect l="-1459" r="-972" b="-10063"/>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A6EA22E9-EA45-5F4B-87CB-E61C458921F7}"/>
              </a:ext>
            </a:extLst>
          </p:cNvPr>
          <p:cNvPicPr>
            <a:picLocks noChangeAspect="1"/>
          </p:cNvPicPr>
          <p:nvPr/>
        </p:nvPicPr>
        <p:blipFill rotWithShape="1">
          <a:blip r:embed="rId6"/>
          <a:srcRect l="3908" r="8943"/>
          <a:stretch/>
        </p:blipFill>
        <p:spPr>
          <a:xfrm>
            <a:off x="1723888" y="2157705"/>
            <a:ext cx="2412654" cy="1076689"/>
          </a:xfrm>
          <a:prstGeom prst="rect">
            <a:avLst/>
          </a:prstGeom>
        </p:spPr>
      </p:pic>
      <p:cxnSp>
        <p:nvCxnSpPr>
          <p:cNvPr id="34" name="直接箭头连接符 33">
            <a:extLst>
              <a:ext uri="{FF2B5EF4-FFF2-40B4-BE49-F238E27FC236}">
                <a16:creationId xmlns:a16="http://schemas.microsoft.com/office/drawing/2014/main" id="{BB12BC4A-FEF4-B970-9016-2BB18C58D5DE}"/>
              </a:ext>
            </a:extLst>
          </p:cNvPr>
          <p:cNvCxnSpPr>
            <a:cxnSpLocks/>
          </p:cNvCxnSpPr>
          <p:nvPr/>
        </p:nvCxnSpPr>
        <p:spPr>
          <a:xfrm>
            <a:off x="2038350" y="1855710"/>
            <a:ext cx="304800" cy="30199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标题占位符 1">
            <a:extLst>
              <a:ext uri="{FF2B5EF4-FFF2-40B4-BE49-F238E27FC236}">
                <a16:creationId xmlns:a16="http://schemas.microsoft.com/office/drawing/2014/main" id="{0F7A4800-212E-EDD6-40C2-F7CF87550921}"/>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a:t>
            </a:r>
            <a:r>
              <a:rPr lang="en-US" altLang="zh-CN" sz="2600" b="1" dirty="0">
                <a:solidFill>
                  <a:schemeClr val="accent5">
                    <a:lumMod val="75000"/>
                  </a:schemeClr>
                </a:solidFill>
                <a:latin typeface="Arial" panose="020B0604020202020204"/>
                <a:ea typeface="微软雅黑" panose="020B0503020204020204" pitchFamily="34" charset="-122"/>
              </a:rPr>
              <a:t>Structured</a:t>
            </a:r>
            <a:r>
              <a:rPr lang="en-US" altLang="zh-CN" sz="2600" b="1" dirty="0">
                <a:solidFill>
                  <a:sysClr val="windowText" lastClr="000000"/>
                </a:solidFill>
                <a:latin typeface="Arial" panose="020B0604020202020204"/>
                <a:ea typeface="微软雅黑" panose="020B0503020204020204" pitchFamily="34" charset="-122"/>
              </a:rPr>
              <a:t> State Space Sequence Model)</a:t>
            </a:r>
          </a:p>
        </p:txBody>
      </p:sp>
    </p:spTree>
    <p:extLst>
      <p:ext uri="{BB962C8B-B14F-4D97-AF65-F5344CB8AC3E}">
        <p14:creationId xmlns:p14="http://schemas.microsoft.com/office/powerpoint/2010/main" val="15717158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96B85032-84B5-7F19-421B-B615BEB37CB0}"/>
              </a:ext>
            </a:extLst>
          </p:cNvPr>
          <p:cNvSpPr txBox="1"/>
          <p:nvPr/>
        </p:nvSpPr>
        <p:spPr>
          <a:xfrm>
            <a:off x="660400" y="1033631"/>
            <a:ext cx="3634456"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a:t>
            </a:r>
            <a:r>
              <a:rPr lang="zh-CN" altLang="en-US" b="1" dirty="0">
                <a:latin typeface="Times New Roman" panose="02020603050405020304" pitchFamily="18" charset="0"/>
                <a:cs typeface="Times New Roman" panose="02020603050405020304" pitchFamily="18" charset="0"/>
              </a:rPr>
              <a:t>矩阵 </a:t>
            </a:r>
            <a:r>
              <a:rPr lang="en-US" altLang="zh-CN" b="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的初始化 </a:t>
            </a:r>
            <a:r>
              <a:rPr lang="en-US" altLang="zh-CN" b="1" dirty="0">
                <a:latin typeface="Times New Roman" panose="02020603050405020304" pitchFamily="18" charset="0"/>
                <a:cs typeface="Times New Roman" panose="02020603050405020304" pitchFamily="18" charset="0"/>
              </a:rPr>
              <a:t>– HIPPO </a:t>
            </a:r>
            <a:r>
              <a:rPr lang="zh-CN" altLang="en-US" b="1" dirty="0">
                <a:latin typeface="Times New Roman" panose="02020603050405020304" pitchFamily="18" charset="0"/>
                <a:cs typeface="Times New Roman" panose="02020603050405020304" pitchFamily="18" charset="0"/>
              </a:rPr>
              <a:t>算法</a:t>
            </a:r>
          </a:p>
        </p:txBody>
      </p:sp>
      <p:pic>
        <p:nvPicPr>
          <p:cNvPr id="5" name="图片 4">
            <a:extLst>
              <a:ext uri="{FF2B5EF4-FFF2-40B4-BE49-F238E27FC236}">
                <a16:creationId xmlns:a16="http://schemas.microsoft.com/office/drawing/2014/main" id="{A3FDF1A7-38ED-DCAB-D052-9FF3B759747E}"/>
              </a:ext>
            </a:extLst>
          </p:cNvPr>
          <p:cNvPicPr>
            <a:picLocks noChangeAspect="1"/>
          </p:cNvPicPr>
          <p:nvPr/>
        </p:nvPicPr>
        <p:blipFill>
          <a:blip r:embed="rId4"/>
          <a:stretch>
            <a:fillRect/>
          </a:stretch>
        </p:blipFill>
        <p:spPr>
          <a:xfrm>
            <a:off x="769652" y="1780541"/>
            <a:ext cx="8072606" cy="4043828"/>
          </a:xfrm>
          <a:prstGeom prst="rect">
            <a:avLst/>
          </a:prstGeom>
        </p:spPr>
      </p:pic>
      <p:sp>
        <p:nvSpPr>
          <p:cNvPr id="13" name="文本框 12">
            <a:extLst>
              <a:ext uri="{FF2B5EF4-FFF2-40B4-BE49-F238E27FC236}">
                <a16:creationId xmlns:a16="http://schemas.microsoft.com/office/drawing/2014/main" id="{4B88728D-61C3-713A-10F6-3D2D90722A2E}"/>
              </a:ext>
            </a:extLst>
          </p:cNvPr>
          <p:cNvSpPr txBox="1"/>
          <p:nvPr/>
        </p:nvSpPr>
        <p:spPr>
          <a:xfrm>
            <a:off x="9243025" y="3962308"/>
            <a:ext cx="2114681" cy="114140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2400" b="1" dirty="0">
                <a:solidFill>
                  <a:srgbClr val="C00000"/>
                </a:solidFill>
                <a:latin typeface="Arial" panose="020B0604020202020204"/>
                <a:ea typeface="微软雅黑" panose="020B0503020204020204" pitchFamily="34" charset="-122"/>
              </a:rPr>
              <a:t> Structured</a:t>
            </a:r>
          </a:p>
          <a:p>
            <a:pPr>
              <a:lnSpc>
                <a:spcPct val="150000"/>
              </a:lnSpc>
            </a:pPr>
            <a:r>
              <a:rPr lang="zh-CN" altLang="en-US" sz="2400" b="1" dirty="0">
                <a:solidFill>
                  <a:srgbClr val="C00000"/>
                </a:solidFill>
                <a:latin typeface="Arial" panose="020B0604020202020204"/>
                <a:ea typeface="微软雅黑" panose="020B0503020204020204" pitchFamily="34" charset="-122"/>
              </a:rPr>
              <a:t>     </a:t>
            </a:r>
            <a:r>
              <a:rPr lang="zh-CN" altLang="en-US" sz="2400" dirty="0">
                <a:solidFill>
                  <a:srgbClr val="C00000"/>
                </a:solidFill>
                <a:latin typeface="+mn-ea"/>
              </a:rPr>
              <a:t>略</a:t>
            </a:r>
          </a:p>
        </p:txBody>
      </p:sp>
      <p:grpSp>
        <p:nvGrpSpPr>
          <p:cNvPr id="7" name="组合 6">
            <a:extLst>
              <a:ext uri="{FF2B5EF4-FFF2-40B4-BE49-F238E27FC236}">
                <a16:creationId xmlns:a16="http://schemas.microsoft.com/office/drawing/2014/main" id="{8CCA0572-09BD-4181-24F9-82F92DBA8B2B}"/>
              </a:ext>
            </a:extLst>
          </p:cNvPr>
          <p:cNvGrpSpPr/>
          <p:nvPr/>
        </p:nvGrpSpPr>
        <p:grpSpPr>
          <a:xfrm>
            <a:off x="9030877" y="2249232"/>
            <a:ext cx="2791700" cy="1314419"/>
            <a:chOff x="471340" y="4534293"/>
            <a:chExt cx="2791700" cy="1314419"/>
          </a:xfrm>
        </p:grpSpPr>
        <p:sp>
          <p:nvSpPr>
            <p:cNvPr id="9" name="矩形: 圆角 8">
              <a:extLst>
                <a:ext uri="{FF2B5EF4-FFF2-40B4-BE49-F238E27FC236}">
                  <a16:creationId xmlns:a16="http://schemas.microsoft.com/office/drawing/2014/main" id="{E7AC5251-2F51-19E6-2620-DF116DB31F3D}"/>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2BBE17E8-9583-76B7-8141-2F02D268A2D5}"/>
                    </a:ext>
                  </a:extLst>
                </p:cNvPr>
                <p:cNvSpPr txBox="1"/>
                <p:nvPr/>
              </p:nvSpPr>
              <p:spPr>
                <a:xfrm>
                  <a:off x="683488" y="4729837"/>
                  <a:ext cx="2579552" cy="923330"/>
                </a:xfrm>
                <a:prstGeom prst="rect">
                  <a:avLst/>
                </a:prstGeom>
                <a:noFill/>
              </p:spPr>
              <p:txBody>
                <a:bodyPr wrap="non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u="sng" dirty="0">
                      <a:solidFill>
                        <a:srgbClr val="FF0000"/>
                      </a:solidFill>
                    </a:rPr>
                    <a:t>可以</a:t>
                  </a:r>
                  <a:r>
                    <a:rPr lang="zh-CN" altLang="en-US" u="sng" dirty="0"/>
                    <a:t>并行化训练</a:t>
                  </a:r>
                </a:p>
              </p:txBody>
            </p:sp>
          </mc:Choice>
          <mc:Fallback>
            <p:sp>
              <p:nvSpPr>
                <p:cNvPr id="10" name="文本框 9">
                  <a:extLst>
                    <a:ext uri="{FF2B5EF4-FFF2-40B4-BE49-F238E27FC236}">
                      <a16:creationId xmlns:a16="http://schemas.microsoft.com/office/drawing/2014/main" id="{2BBE17E8-9583-76B7-8141-2F02D268A2D5}"/>
                    </a:ext>
                  </a:extLst>
                </p:cNvPr>
                <p:cNvSpPr txBox="1">
                  <a:spLocks noRot="1" noChangeAspect="1" noMove="1" noResize="1" noEditPoints="1" noAdjustHandles="1" noChangeArrowheads="1" noChangeShapeType="1" noTextEdit="1"/>
                </p:cNvSpPr>
                <p:nvPr/>
              </p:nvSpPr>
              <p:spPr>
                <a:xfrm>
                  <a:off x="683488" y="4729837"/>
                  <a:ext cx="2579552" cy="923330"/>
                </a:xfrm>
                <a:prstGeom prst="rect">
                  <a:avLst/>
                </a:prstGeom>
                <a:blipFill>
                  <a:blip r:embed="rId5"/>
                  <a:stretch>
                    <a:fillRect l="-1418" t="-1316" r="-709" b="-9211"/>
                  </a:stretch>
                </a:blipFill>
              </p:spPr>
              <p:txBody>
                <a:bodyPr/>
                <a:lstStyle/>
                <a:p>
                  <a:r>
                    <a:rPr lang="zh-CN" altLang="en-US">
                      <a:noFill/>
                    </a:rPr>
                    <a:t> </a:t>
                  </a:r>
                </a:p>
              </p:txBody>
            </p:sp>
          </mc:Fallback>
        </mc:AlternateContent>
      </p:grpSp>
      <p:cxnSp>
        <p:nvCxnSpPr>
          <p:cNvPr id="12" name="直接箭头连接符 11">
            <a:extLst>
              <a:ext uri="{FF2B5EF4-FFF2-40B4-BE49-F238E27FC236}">
                <a16:creationId xmlns:a16="http://schemas.microsoft.com/office/drawing/2014/main" id="{E06A00C3-7F3A-4F8D-06EA-B1E15DA07226}"/>
              </a:ext>
            </a:extLst>
          </p:cNvPr>
          <p:cNvCxnSpPr>
            <a:cxnSpLocks/>
          </p:cNvCxnSpPr>
          <p:nvPr/>
        </p:nvCxnSpPr>
        <p:spPr>
          <a:xfrm>
            <a:off x="9806730" y="3359900"/>
            <a:ext cx="0" cy="75383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占位符 1">
            <a:extLst>
              <a:ext uri="{FF2B5EF4-FFF2-40B4-BE49-F238E27FC236}">
                <a16:creationId xmlns:a16="http://schemas.microsoft.com/office/drawing/2014/main" id="{D6A5C9B5-F94C-3DE2-6535-142C64B8683B}"/>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a:t>
            </a:r>
            <a:r>
              <a:rPr lang="en-US" altLang="zh-CN" sz="2600" b="1" dirty="0">
                <a:solidFill>
                  <a:schemeClr val="accent5">
                    <a:lumMod val="75000"/>
                  </a:schemeClr>
                </a:solidFill>
                <a:latin typeface="Arial" panose="020B0604020202020204"/>
                <a:ea typeface="微软雅黑" panose="020B0503020204020204" pitchFamily="34" charset="-122"/>
              </a:rPr>
              <a:t>Structured </a:t>
            </a:r>
            <a:r>
              <a:rPr lang="en-US" altLang="zh-CN" sz="2600" b="1" dirty="0">
                <a:solidFill>
                  <a:sysClr val="windowText" lastClr="000000"/>
                </a:solidFill>
                <a:latin typeface="Arial" panose="020B0604020202020204"/>
                <a:ea typeface="微软雅黑" panose="020B0503020204020204" pitchFamily="34" charset="-122"/>
              </a:rPr>
              <a:t>State Space Sequence Model)</a:t>
            </a:r>
          </a:p>
        </p:txBody>
      </p:sp>
    </p:spTree>
    <p:extLst>
      <p:ext uri="{BB962C8B-B14F-4D97-AF65-F5344CB8AC3E}">
        <p14:creationId xmlns:p14="http://schemas.microsoft.com/office/powerpoint/2010/main" val="336893901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D7852A2B-F94B-A00B-1578-2E2690F7CA11}"/>
              </a:ext>
            </a:extLst>
          </p:cNvPr>
          <p:cNvSpPr txBox="1"/>
          <p:nvPr/>
        </p:nvSpPr>
        <p:spPr>
          <a:xfrm>
            <a:off x="660400" y="1033631"/>
            <a:ext cx="328166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一维序列向多维序列的扩展</a:t>
            </a:r>
          </a:p>
        </p:txBody>
      </p:sp>
      <p:grpSp>
        <p:nvGrpSpPr>
          <p:cNvPr id="12" name="组合 11">
            <a:extLst>
              <a:ext uri="{FF2B5EF4-FFF2-40B4-BE49-F238E27FC236}">
                <a16:creationId xmlns:a16="http://schemas.microsoft.com/office/drawing/2014/main" id="{6C96E401-4798-1766-6730-28575777BC3B}"/>
              </a:ext>
            </a:extLst>
          </p:cNvPr>
          <p:cNvGrpSpPr/>
          <p:nvPr/>
        </p:nvGrpSpPr>
        <p:grpSpPr>
          <a:xfrm>
            <a:off x="1532198" y="1933607"/>
            <a:ext cx="6440227" cy="4105748"/>
            <a:chOff x="2208473" y="1847882"/>
            <a:chExt cx="6440227" cy="4105748"/>
          </a:xfrm>
        </p:grpSpPr>
        <p:pic>
          <p:nvPicPr>
            <p:cNvPr id="6" name="图片 5">
              <a:extLst>
                <a:ext uri="{FF2B5EF4-FFF2-40B4-BE49-F238E27FC236}">
                  <a16:creationId xmlns:a16="http://schemas.microsoft.com/office/drawing/2014/main" id="{A19A6514-C98B-9D88-683E-647DF3652FA4}"/>
                </a:ext>
              </a:extLst>
            </p:cNvPr>
            <p:cNvPicPr>
              <a:picLocks noChangeAspect="1"/>
            </p:cNvPicPr>
            <p:nvPr/>
          </p:nvPicPr>
          <p:blipFill>
            <a:blip r:embed="rId4"/>
            <a:stretch>
              <a:fillRect/>
            </a:stretch>
          </p:blipFill>
          <p:spPr>
            <a:xfrm>
              <a:off x="2901492" y="1847882"/>
              <a:ext cx="5747208" cy="410574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EA36C4-FED0-E32A-91F1-C6782EAE2330}"/>
                    </a:ext>
                  </a:extLst>
                </p:cNvPr>
                <p:cNvSpPr txBox="1"/>
                <p:nvPr/>
              </p:nvSpPr>
              <p:spPr>
                <a:xfrm>
                  <a:off x="2208473" y="5249436"/>
                  <a:ext cx="8338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7" name="文本框 6">
                  <a:extLst>
                    <a:ext uri="{FF2B5EF4-FFF2-40B4-BE49-F238E27FC236}">
                      <a16:creationId xmlns:a16="http://schemas.microsoft.com/office/drawing/2014/main" id="{09EA36C4-FED0-E32A-91F1-C6782EAE2330}"/>
                    </a:ext>
                  </a:extLst>
                </p:cNvPr>
                <p:cNvSpPr txBox="1">
                  <a:spLocks noRot="1" noChangeAspect="1" noMove="1" noResize="1" noEditPoints="1" noAdjustHandles="1" noChangeArrowheads="1" noChangeShapeType="1" noTextEdit="1"/>
                </p:cNvSpPr>
                <p:nvPr/>
              </p:nvSpPr>
              <p:spPr>
                <a:xfrm>
                  <a:off x="2208473" y="5249436"/>
                  <a:ext cx="833883" cy="461665"/>
                </a:xfrm>
                <a:prstGeom prst="rect">
                  <a:avLst/>
                </a:prstGeom>
                <a:blipFill>
                  <a:blip r:embed="rId5"/>
                  <a:stretch>
                    <a:fillRect r="-1460"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A51A73-6A1F-A9D8-C6C7-498EBCC6551E}"/>
                    </a:ext>
                  </a:extLst>
                </p:cNvPr>
                <p:cNvSpPr txBox="1"/>
                <p:nvPr/>
              </p:nvSpPr>
              <p:spPr>
                <a:xfrm>
                  <a:off x="2208473" y="2123207"/>
                  <a:ext cx="8402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9" name="文本框 8">
                  <a:extLst>
                    <a:ext uri="{FF2B5EF4-FFF2-40B4-BE49-F238E27FC236}">
                      <a16:creationId xmlns:a16="http://schemas.microsoft.com/office/drawing/2014/main" id="{16A51A73-6A1F-A9D8-C6C7-498EBCC6551E}"/>
                    </a:ext>
                  </a:extLst>
                </p:cNvPr>
                <p:cNvSpPr txBox="1">
                  <a:spLocks noRot="1" noChangeAspect="1" noMove="1" noResize="1" noEditPoints="1" noAdjustHandles="1" noChangeArrowheads="1" noChangeShapeType="1" noTextEdit="1"/>
                </p:cNvSpPr>
                <p:nvPr/>
              </p:nvSpPr>
              <p:spPr>
                <a:xfrm>
                  <a:off x="2208473" y="2123207"/>
                  <a:ext cx="840295" cy="461665"/>
                </a:xfrm>
                <a:prstGeom prst="rect">
                  <a:avLst/>
                </a:prstGeom>
                <a:blipFill>
                  <a:blip r:embed="rId6"/>
                  <a:stretch>
                    <a:fillRect r="-1449" b="-17105"/>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B8CE196-616E-510A-A69F-70C46F523B3A}"/>
                </a:ext>
              </a:extLst>
            </p:cNvPr>
            <p:cNvSpPr/>
            <p:nvPr/>
          </p:nvSpPr>
          <p:spPr>
            <a:xfrm>
              <a:off x="7886700" y="3574147"/>
              <a:ext cx="405322" cy="459505"/>
            </a:xfrm>
            <a:prstGeom prst="rect">
              <a:avLst/>
            </a:prstGeom>
            <a:noFill/>
            <a:ln w="381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a:extLst>
              <a:ext uri="{FF2B5EF4-FFF2-40B4-BE49-F238E27FC236}">
                <a16:creationId xmlns:a16="http://schemas.microsoft.com/office/drawing/2014/main" id="{0D623099-EAD0-02CC-E701-D342721CE891}"/>
              </a:ext>
            </a:extLst>
          </p:cNvPr>
          <p:cNvPicPr>
            <a:picLocks noChangeAspect="1"/>
          </p:cNvPicPr>
          <p:nvPr/>
        </p:nvPicPr>
        <p:blipFill>
          <a:blip r:embed="rId7"/>
          <a:stretch>
            <a:fillRect/>
          </a:stretch>
        </p:blipFill>
        <p:spPr>
          <a:xfrm>
            <a:off x="8377522" y="3465313"/>
            <a:ext cx="2599532" cy="966136"/>
          </a:xfrm>
          <a:prstGeom prst="rect">
            <a:avLst/>
          </a:prstGeom>
        </p:spPr>
      </p:pic>
      <p:sp>
        <p:nvSpPr>
          <p:cNvPr id="15" name="矩形: 圆角 14">
            <a:extLst>
              <a:ext uri="{FF2B5EF4-FFF2-40B4-BE49-F238E27FC236}">
                <a16:creationId xmlns:a16="http://schemas.microsoft.com/office/drawing/2014/main" id="{9C6A5E81-FA6F-6E04-A836-4798F6FDDAEF}"/>
              </a:ext>
            </a:extLst>
          </p:cNvPr>
          <p:cNvSpPr/>
          <p:nvPr/>
        </p:nvSpPr>
        <p:spPr>
          <a:xfrm>
            <a:off x="8249443" y="3368741"/>
            <a:ext cx="2599532" cy="1095389"/>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174FBF13-A4A7-94EE-37B5-3C667E094F34}"/>
              </a:ext>
            </a:extLst>
          </p:cNvPr>
          <p:cNvCxnSpPr>
            <a:cxnSpLocks/>
            <a:stCxn id="15" idx="1"/>
          </p:cNvCxnSpPr>
          <p:nvPr/>
        </p:nvCxnSpPr>
        <p:spPr>
          <a:xfrm flipH="1" flipV="1">
            <a:off x="7677150" y="3912826"/>
            <a:ext cx="572293" cy="36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0" name="墨迹 19">
                <a:extLst>
                  <a:ext uri="{FF2B5EF4-FFF2-40B4-BE49-F238E27FC236}">
                    <a16:creationId xmlns:a16="http://schemas.microsoft.com/office/drawing/2014/main" id="{E365F121-990D-CE43-1264-0C11EC3EABFD}"/>
                  </a:ext>
                </a:extLst>
              </p14:cNvPr>
              <p14:cNvContentPartPr/>
              <p14:nvPr/>
            </p14:nvContentPartPr>
            <p14:xfrm>
              <a:off x="9095940" y="3914025"/>
              <a:ext cx="237960" cy="360"/>
            </p14:xfrm>
          </p:contentPart>
        </mc:Choice>
        <mc:Fallback xmlns="">
          <p:pic>
            <p:nvPicPr>
              <p:cNvPr id="20" name="墨迹 19">
                <a:extLst>
                  <a:ext uri="{FF2B5EF4-FFF2-40B4-BE49-F238E27FC236}">
                    <a16:creationId xmlns:a16="http://schemas.microsoft.com/office/drawing/2014/main" id="{E365F121-990D-CE43-1264-0C11EC3EABFD}"/>
                  </a:ext>
                </a:extLst>
              </p:cNvPr>
              <p:cNvPicPr/>
              <p:nvPr/>
            </p:nvPicPr>
            <p:blipFill>
              <a:blip r:embed="rId9"/>
              <a:stretch>
                <a:fillRect/>
              </a:stretch>
            </p:blipFill>
            <p:spPr>
              <a:xfrm>
                <a:off x="9089820" y="3907905"/>
                <a:ext cx="250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墨迹 21">
                <a:extLst>
                  <a:ext uri="{FF2B5EF4-FFF2-40B4-BE49-F238E27FC236}">
                    <a16:creationId xmlns:a16="http://schemas.microsoft.com/office/drawing/2014/main" id="{033844CE-9D17-87EE-06AA-DBD055432404}"/>
                  </a:ext>
                </a:extLst>
              </p14:cNvPr>
              <p14:cNvContentPartPr/>
              <p14:nvPr/>
            </p14:nvContentPartPr>
            <p14:xfrm>
              <a:off x="10191780" y="3895305"/>
              <a:ext cx="208800" cy="360"/>
            </p14:xfrm>
          </p:contentPart>
        </mc:Choice>
        <mc:Fallback xmlns="">
          <p:pic>
            <p:nvPicPr>
              <p:cNvPr id="22" name="墨迹 21">
                <a:extLst>
                  <a:ext uri="{FF2B5EF4-FFF2-40B4-BE49-F238E27FC236}">
                    <a16:creationId xmlns:a16="http://schemas.microsoft.com/office/drawing/2014/main" id="{033844CE-9D17-87EE-06AA-DBD055432404}"/>
                  </a:ext>
                </a:extLst>
              </p:cNvPr>
              <p:cNvPicPr/>
              <p:nvPr/>
            </p:nvPicPr>
            <p:blipFill>
              <a:blip r:embed="rId11"/>
              <a:stretch>
                <a:fillRect/>
              </a:stretch>
            </p:blipFill>
            <p:spPr>
              <a:xfrm>
                <a:off x="10185660" y="3889185"/>
                <a:ext cx="22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墨迹 22">
                <a:extLst>
                  <a:ext uri="{FF2B5EF4-FFF2-40B4-BE49-F238E27FC236}">
                    <a16:creationId xmlns:a16="http://schemas.microsoft.com/office/drawing/2014/main" id="{C0E0FC3B-2C61-614B-3D79-E3E3A8A40B15}"/>
                  </a:ext>
                </a:extLst>
              </p14:cNvPr>
              <p14:cNvContentPartPr/>
              <p14:nvPr/>
            </p14:nvContentPartPr>
            <p14:xfrm>
              <a:off x="9115380" y="4295625"/>
              <a:ext cx="218160" cy="360"/>
            </p14:xfrm>
          </p:contentPart>
        </mc:Choice>
        <mc:Fallback xmlns="">
          <p:pic>
            <p:nvPicPr>
              <p:cNvPr id="23" name="墨迹 22">
                <a:extLst>
                  <a:ext uri="{FF2B5EF4-FFF2-40B4-BE49-F238E27FC236}">
                    <a16:creationId xmlns:a16="http://schemas.microsoft.com/office/drawing/2014/main" id="{C0E0FC3B-2C61-614B-3D79-E3E3A8A40B15}"/>
                  </a:ext>
                </a:extLst>
              </p:cNvPr>
              <p:cNvPicPr/>
              <p:nvPr/>
            </p:nvPicPr>
            <p:blipFill>
              <a:blip r:embed="rId13"/>
              <a:stretch>
                <a:fillRect/>
              </a:stretch>
            </p:blipFill>
            <p:spPr>
              <a:xfrm>
                <a:off x="9109260" y="4289505"/>
                <a:ext cx="230400" cy="12600"/>
              </a:xfrm>
              <a:prstGeom prst="rect">
                <a:avLst/>
              </a:prstGeom>
            </p:spPr>
          </p:pic>
        </mc:Fallback>
      </mc:AlternateContent>
      <p:sp>
        <p:nvSpPr>
          <p:cNvPr id="3" name="标题占位符 1">
            <a:extLst>
              <a:ext uri="{FF2B5EF4-FFF2-40B4-BE49-F238E27FC236}">
                <a16:creationId xmlns:a16="http://schemas.microsoft.com/office/drawing/2014/main" id="{AD2A554D-FCDE-BEDD-2D15-4FA7E42C8F43}"/>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209761977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05F969D3-1102-5656-77AF-492954654E9C}"/>
              </a:ext>
            </a:extLst>
          </p:cNvPr>
          <p:cNvSpPr txBox="1"/>
          <p:nvPr/>
        </p:nvSpPr>
        <p:spPr>
          <a:xfrm>
            <a:off x="660400" y="1033631"/>
            <a:ext cx="328166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一维序列向多维序列的扩展</a:t>
            </a:r>
          </a:p>
        </p:txBody>
      </p:sp>
      <p:sp>
        <p:nvSpPr>
          <p:cNvPr id="3" name="矩形 2">
            <a:extLst>
              <a:ext uri="{FF2B5EF4-FFF2-40B4-BE49-F238E27FC236}">
                <a16:creationId xmlns:a16="http://schemas.microsoft.com/office/drawing/2014/main" id="{41CFABCE-9221-15F3-1E37-790F61BCDA8D}"/>
              </a:ext>
            </a:extLst>
          </p:cNvPr>
          <p:cNvSpPr/>
          <p:nvPr/>
        </p:nvSpPr>
        <p:spPr>
          <a:xfrm>
            <a:off x="1600200"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C6255CE-619A-FD69-C41C-9975281CFC41}"/>
              </a:ext>
            </a:extLst>
          </p:cNvPr>
          <p:cNvSpPr/>
          <p:nvPr/>
        </p:nvSpPr>
        <p:spPr>
          <a:xfrm>
            <a:off x="2050278" y="2390775"/>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218906D-C853-82ED-DDBE-4832DE837DB8}"/>
              </a:ext>
            </a:extLst>
          </p:cNvPr>
          <p:cNvSpPr/>
          <p:nvPr/>
        </p:nvSpPr>
        <p:spPr>
          <a:xfrm>
            <a:off x="2504304"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B5A2E7-BEEE-68C0-75DE-8E6ED522152C}"/>
              </a:ext>
            </a:extLst>
          </p:cNvPr>
          <p:cNvSpPr/>
          <p:nvPr/>
        </p:nvSpPr>
        <p:spPr>
          <a:xfrm>
            <a:off x="2954382" y="2390775"/>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8DA748F-9664-16A1-1762-5409D31FBE5D}"/>
              </a:ext>
            </a:extLst>
          </p:cNvPr>
          <p:cNvSpPr/>
          <p:nvPr/>
        </p:nvSpPr>
        <p:spPr>
          <a:xfrm>
            <a:off x="3377517"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B534590-ED3A-255C-2397-72D01D2244FA}"/>
              </a:ext>
            </a:extLst>
          </p:cNvPr>
          <p:cNvSpPr/>
          <p:nvPr/>
        </p:nvSpPr>
        <p:spPr>
          <a:xfrm>
            <a:off x="3827595" y="2390775"/>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61F56A0-7996-8AE6-4D2F-204A9BEA7789}"/>
              </a:ext>
            </a:extLst>
          </p:cNvPr>
          <p:cNvSpPr/>
          <p:nvPr/>
        </p:nvSpPr>
        <p:spPr>
          <a:xfrm>
            <a:off x="4281621"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1B4E3F7-0039-9D39-5329-2E1ACEB51B39}"/>
              </a:ext>
            </a:extLst>
          </p:cNvPr>
          <p:cNvSpPr/>
          <p:nvPr/>
        </p:nvSpPr>
        <p:spPr>
          <a:xfrm>
            <a:off x="4731699" y="2390775"/>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08A1403-E06C-7943-BCD8-28169252B406}"/>
              </a:ext>
            </a:extLst>
          </p:cNvPr>
          <p:cNvSpPr/>
          <p:nvPr/>
        </p:nvSpPr>
        <p:spPr>
          <a:xfrm>
            <a:off x="1600200"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7AC225-EBBC-DA7B-3F9C-AFE41D5C9E42}"/>
              </a:ext>
            </a:extLst>
          </p:cNvPr>
          <p:cNvSpPr/>
          <p:nvPr/>
        </p:nvSpPr>
        <p:spPr>
          <a:xfrm>
            <a:off x="2050278" y="3007112"/>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391BD5B-49EE-0E9B-8263-1F3A3A54C7BF}"/>
              </a:ext>
            </a:extLst>
          </p:cNvPr>
          <p:cNvSpPr/>
          <p:nvPr/>
        </p:nvSpPr>
        <p:spPr>
          <a:xfrm>
            <a:off x="2504304"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50AB161-A4B9-4814-26E5-679C3C368283}"/>
              </a:ext>
            </a:extLst>
          </p:cNvPr>
          <p:cNvSpPr/>
          <p:nvPr/>
        </p:nvSpPr>
        <p:spPr>
          <a:xfrm>
            <a:off x="2954382" y="3007112"/>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89E5F8B-80C2-3298-0A7E-29E397FC48FE}"/>
              </a:ext>
            </a:extLst>
          </p:cNvPr>
          <p:cNvSpPr/>
          <p:nvPr/>
        </p:nvSpPr>
        <p:spPr>
          <a:xfrm>
            <a:off x="3377517"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01C2276-822A-7CB2-ECEB-1A681B347FEF}"/>
              </a:ext>
            </a:extLst>
          </p:cNvPr>
          <p:cNvSpPr/>
          <p:nvPr/>
        </p:nvSpPr>
        <p:spPr>
          <a:xfrm>
            <a:off x="3827595" y="3007112"/>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D979556-383B-924E-1B7A-34FC326A06BB}"/>
              </a:ext>
            </a:extLst>
          </p:cNvPr>
          <p:cNvSpPr/>
          <p:nvPr/>
        </p:nvSpPr>
        <p:spPr>
          <a:xfrm>
            <a:off x="4281621"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96FEAFB-7D9A-D9AF-B634-FD7BF3025B3B}"/>
              </a:ext>
            </a:extLst>
          </p:cNvPr>
          <p:cNvSpPr/>
          <p:nvPr/>
        </p:nvSpPr>
        <p:spPr>
          <a:xfrm>
            <a:off x="4731699" y="3007112"/>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E751224-B4EE-E7FF-7C89-666FABADE75B}"/>
              </a:ext>
            </a:extLst>
          </p:cNvPr>
          <p:cNvSpPr/>
          <p:nvPr/>
        </p:nvSpPr>
        <p:spPr>
          <a:xfrm>
            <a:off x="1600200"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7EB1320-0D36-948C-DD92-C454223D1172}"/>
              </a:ext>
            </a:extLst>
          </p:cNvPr>
          <p:cNvSpPr/>
          <p:nvPr/>
        </p:nvSpPr>
        <p:spPr>
          <a:xfrm>
            <a:off x="2050278" y="3623449"/>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674E297-5F0E-6ED7-0B04-802AEF2445C4}"/>
              </a:ext>
            </a:extLst>
          </p:cNvPr>
          <p:cNvSpPr/>
          <p:nvPr/>
        </p:nvSpPr>
        <p:spPr>
          <a:xfrm>
            <a:off x="2504304"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5939254-DA4C-16B8-6FCC-07C8325C80D7}"/>
              </a:ext>
            </a:extLst>
          </p:cNvPr>
          <p:cNvSpPr/>
          <p:nvPr/>
        </p:nvSpPr>
        <p:spPr>
          <a:xfrm>
            <a:off x="2954382" y="3623449"/>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BD4F953-D40D-A1A6-D8F3-C5D038759319}"/>
              </a:ext>
            </a:extLst>
          </p:cNvPr>
          <p:cNvSpPr/>
          <p:nvPr/>
        </p:nvSpPr>
        <p:spPr>
          <a:xfrm>
            <a:off x="3377517"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EAF3B8B1-1E71-18AC-0008-2A79F29476F3}"/>
              </a:ext>
            </a:extLst>
          </p:cNvPr>
          <p:cNvSpPr/>
          <p:nvPr/>
        </p:nvSpPr>
        <p:spPr>
          <a:xfrm>
            <a:off x="3827595" y="3623449"/>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589A0E6-E1EE-F28D-5226-7FBF38AC1AE0}"/>
              </a:ext>
            </a:extLst>
          </p:cNvPr>
          <p:cNvSpPr/>
          <p:nvPr/>
        </p:nvSpPr>
        <p:spPr>
          <a:xfrm>
            <a:off x="4281621"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898A2C1-79FF-E920-B1DC-B6F3497168D1}"/>
              </a:ext>
            </a:extLst>
          </p:cNvPr>
          <p:cNvSpPr/>
          <p:nvPr/>
        </p:nvSpPr>
        <p:spPr>
          <a:xfrm>
            <a:off x="4731699" y="3623449"/>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774AE3C-A3FE-AE77-BE05-16462465412F}"/>
              </a:ext>
            </a:extLst>
          </p:cNvPr>
          <p:cNvSpPr/>
          <p:nvPr/>
        </p:nvSpPr>
        <p:spPr>
          <a:xfrm>
            <a:off x="1600200"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33DEAA0-CB37-CFF6-CFDD-EA34985C06BB}"/>
              </a:ext>
            </a:extLst>
          </p:cNvPr>
          <p:cNvSpPr/>
          <p:nvPr/>
        </p:nvSpPr>
        <p:spPr>
          <a:xfrm>
            <a:off x="2050278" y="4954519"/>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53BE6B9-E305-7F66-4A43-4E43434BC701}"/>
              </a:ext>
            </a:extLst>
          </p:cNvPr>
          <p:cNvSpPr/>
          <p:nvPr/>
        </p:nvSpPr>
        <p:spPr>
          <a:xfrm>
            <a:off x="2504304"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FB3B548-8B59-2A54-AE3E-60E1D46F7976}"/>
              </a:ext>
            </a:extLst>
          </p:cNvPr>
          <p:cNvSpPr/>
          <p:nvPr/>
        </p:nvSpPr>
        <p:spPr>
          <a:xfrm>
            <a:off x="2954382" y="4954519"/>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EA83380-CDB2-3ED0-DFED-763D841DA45D}"/>
              </a:ext>
            </a:extLst>
          </p:cNvPr>
          <p:cNvSpPr/>
          <p:nvPr/>
        </p:nvSpPr>
        <p:spPr>
          <a:xfrm>
            <a:off x="3377517"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DB05663-6982-8A62-0D6D-6DFADFE1E2D1}"/>
              </a:ext>
            </a:extLst>
          </p:cNvPr>
          <p:cNvSpPr/>
          <p:nvPr/>
        </p:nvSpPr>
        <p:spPr>
          <a:xfrm>
            <a:off x="3827595" y="4954519"/>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6CA58A2F-45A4-A30F-22EE-588122769B4E}"/>
              </a:ext>
            </a:extLst>
          </p:cNvPr>
          <p:cNvSpPr/>
          <p:nvPr/>
        </p:nvSpPr>
        <p:spPr>
          <a:xfrm>
            <a:off x="4281621"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D3C5D63-4034-E4BE-ABAD-A0CFFA142BB9}"/>
              </a:ext>
            </a:extLst>
          </p:cNvPr>
          <p:cNvSpPr/>
          <p:nvPr/>
        </p:nvSpPr>
        <p:spPr>
          <a:xfrm>
            <a:off x="4731699" y="4954519"/>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19FBCA7B-46D2-0876-862F-2F9B50C1BC83}"/>
              </a:ext>
            </a:extLst>
          </p:cNvPr>
          <p:cNvSpPr/>
          <p:nvPr/>
        </p:nvSpPr>
        <p:spPr>
          <a:xfrm>
            <a:off x="1600200"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2FC7769-B885-B103-BEB3-F142E95C3874}"/>
              </a:ext>
            </a:extLst>
          </p:cNvPr>
          <p:cNvSpPr/>
          <p:nvPr/>
        </p:nvSpPr>
        <p:spPr>
          <a:xfrm>
            <a:off x="2050278" y="5567867"/>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C3A859C-EDB2-674A-EDBF-05CC59ED3753}"/>
              </a:ext>
            </a:extLst>
          </p:cNvPr>
          <p:cNvSpPr/>
          <p:nvPr/>
        </p:nvSpPr>
        <p:spPr>
          <a:xfrm>
            <a:off x="2504304"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A9707D9-5629-DBA7-BE16-B0654DC6C5C9}"/>
              </a:ext>
            </a:extLst>
          </p:cNvPr>
          <p:cNvSpPr/>
          <p:nvPr/>
        </p:nvSpPr>
        <p:spPr>
          <a:xfrm>
            <a:off x="2954382" y="5567867"/>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7BDB219-6221-0689-A0CA-814E587C4135}"/>
              </a:ext>
            </a:extLst>
          </p:cNvPr>
          <p:cNvSpPr/>
          <p:nvPr/>
        </p:nvSpPr>
        <p:spPr>
          <a:xfrm>
            <a:off x="3377517"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F739E62-1834-DE25-8090-4855C17CB2D4}"/>
              </a:ext>
            </a:extLst>
          </p:cNvPr>
          <p:cNvSpPr/>
          <p:nvPr/>
        </p:nvSpPr>
        <p:spPr>
          <a:xfrm>
            <a:off x="3827595" y="5567867"/>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8AEA6D1E-29D6-5C90-E4F5-AC5EA4454E7E}"/>
              </a:ext>
            </a:extLst>
          </p:cNvPr>
          <p:cNvSpPr/>
          <p:nvPr/>
        </p:nvSpPr>
        <p:spPr>
          <a:xfrm>
            <a:off x="4281621"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1600BA0C-1A1C-BFD4-B863-05CB99E88DCD}"/>
              </a:ext>
            </a:extLst>
          </p:cNvPr>
          <p:cNvSpPr/>
          <p:nvPr/>
        </p:nvSpPr>
        <p:spPr>
          <a:xfrm>
            <a:off x="4731699" y="5567867"/>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C588AF8-19BC-5411-8681-E9A9B9CFDB01}"/>
                  </a:ext>
                </a:extLst>
              </p:cNvPr>
              <p:cNvSpPr txBox="1"/>
              <p:nvPr/>
            </p:nvSpPr>
            <p:spPr>
              <a:xfrm>
                <a:off x="841813" y="2390775"/>
                <a:ext cx="5688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50" name="文本框 49">
                <a:extLst>
                  <a:ext uri="{FF2B5EF4-FFF2-40B4-BE49-F238E27FC236}">
                    <a16:creationId xmlns:a16="http://schemas.microsoft.com/office/drawing/2014/main" id="{9C588AF8-19BC-5411-8681-E9A9B9CFDB01}"/>
                  </a:ext>
                </a:extLst>
              </p:cNvPr>
              <p:cNvSpPr txBox="1">
                <a:spLocks noRot="1" noChangeAspect="1" noMove="1" noResize="1" noEditPoints="1" noAdjustHandles="1" noChangeArrowheads="1" noChangeShapeType="1" noTextEdit="1"/>
              </p:cNvSpPr>
              <p:nvPr/>
            </p:nvSpPr>
            <p:spPr>
              <a:xfrm>
                <a:off x="841813" y="2390775"/>
                <a:ext cx="568809" cy="307777"/>
              </a:xfrm>
              <a:prstGeom prst="rect">
                <a:avLst/>
              </a:prstGeom>
              <a:blipFill>
                <a:blip r:embed="rId4"/>
                <a:stretch>
                  <a:fillRect l="-4301" t="-1961" r="-1505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5EEA067-49E4-9436-D9DC-0E00E6F4D182}"/>
                  </a:ext>
                </a:extLst>
              </p:cNvPr>
              <p:cNvSpPr txBox="1"/>
              <p:nvPr/>
            </p:nvSpPr>
            <p:spPr>
              <a:xfrm>
                <a:off x="841813" y="3007112"/>
                <a:ext cx="5688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52" name="文本框 51">
                <a:extLst>
                  <a:ext uri="{FF2B5EF4-FFF2-40B4-BE49-F238E27FC236}">
                    <a16:creationId xmlns:a16="http://schemas.microsoft.com/office/drawing/2014/main" id="{B5EEA067-49E4-9436-D9DC-0E00E6F4D182}"/>
                  </a:ext>
                </a:extLst>
              </p:cNvPr>
              <p:cNvSpPr txBox="1">
                <a:spLocks noRot="1" noChangeAspect="1" noMove="1" noResize="1" noEditPoints="1" noAdjustHandles="1" noChangeArrowheads="1" noChangeShapeType="1" noTextEdit="1"/>
              </p:cNvSpPr>
              <p:nvPr/>
            </p:nvSpPr>
            <p:spPr>
              <a:xfrm>
                <a:off x="841813" y="3007112"/>
                <a:ext cx="568810" cy="307777"/>
              </a:xfrm>
              <a:prstGeom prst="rect">
                <a:avLst/>
              </a:prstGeom>
              <a:blipFill>
                <a:blip r:embed="rId5"/>
                <a:stretch>
                  <a:fillRect l="-4301" t="-1961" r="-1505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0C22C1B-19FC-5D90-BF9C-111731A6D340}"/>
                  </a:ext>
                </a:extLst>
              </p:cNvPr>
              <p:cNvSpPr txBox="1"/>
              <p:nvPr/>
            </p:nvSpPr>
            <p:spPr>
              <a:xfrm>
                <a:off x="842735" y="3627972"/>
                <a:ext cx="5688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53" name="文本框 52">
                <a:extLst>
                  <a:ext uri="{FF2B5EF4-FFF2-40B4-BE49-F238E27FC236}">
                    <a16:creationId xmlns:a16="http://schemas.microsoft.com/office/drawing/2014/main" id="{60C22C1B-19FC-5D90-BF9C-111731A6D340}"/>
                  </a:ext>
                </a:extLst>
              </p:cNvPr>
              <p:cNvSpPr txBox="1">
                <a:spLocks noRot="1" noChangeAspect="1" noMove="1" noResize="1" noEditPoints="1" noAdjustHandles="1" noChangeArrowheads="1" noChangeShapeType="1" noTextEdit="1"/>
              </p:cNvSpPr>
              <p:nvPr/>
            </p:nvSpPr>
            <p:spPr>
              <a:xfrm>
                <a:off x="842735" y="3627972"/>
                <a:ext cx="568810" cy="307777"/>
              </a:xfrm>
              <a:prstGeom prst="rect">
                <a:avLst/>
              </a:prstGeom>
              <a:blipFill>
                <a:blip r:embed="rId6"/>
                <a:stretch>
                  <a:fillRect l="-4255" t="-1961" r="-13830" b="-33333"/>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EFBE533F-C7DE-1EEF-103C-7335D2661321}"/>
              </a:ext>
            </a:extLst>
          </p:cNvPr>
          <p:cNvSpPr txBox="1"/>
          <p:nvPr/>
        </p:nvSpPr>
        <p:spPr>
          <a:xfrm>
            <a:off x="1505545"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0" name="文本框 59">
            <a:extLst>
              <a:ext uri="{FF2B5EF4-FFF2-40B4-BE49-F238E27FC236}">
                <a16:creationId xmlns:a16="http://schemas.microsoft.com/office/drawing/2014/main" id="{C29AB6B8-8555-B5A6-9DC4-1C73607118D9}"/>
              </a:ext>
            </a:extLst>
          </p:cNvPr>
          <p:cNvSpPr txBox="1"/>
          <p:nvPr/>
        </p:nvSpPr>
        <p:spPr>
          <a:xfrm>
            <a:off x="1946098"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5" name="文本框 64">
            <a:extLst>
              <a:ext uri="{FF2B5EF4-FFF2-40B4-BE49-F238E27FC236}">
                <a16:creationId xmlns:a16="http://schemas.microsoft.com/office/drawing/2014/main" id="{F72371AC-CD76-EBA4-FD5D-9801080297D3}"/>
              </a:ext>
            </a:extLst>
          </p:cNvPr>
          <p:cNvSpPr txBox="1"/>
          <p:nvPr/>
        </p:nvSpPr>
        <p:spPr>
          <a:xfrm>
            <a:off x="2407763"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66" name="文本框 65">
            <a:extLst>
              <a:ext uri="{FF2B5EF4-FFF2-40B4-BE49-F238E27FC236}">
                <a16:creationId xmlns:a16="http://schemas.microsoft.com/office/drawing/2014/main" id="{0622F5AA-0124-9CD1-0627-5C23040C7ACD}"/>
              </a:ext>
            </a:extLst>
          </p:cNvPr>
          <p:cNvSpPr txBox="1"/>
          <p:nvPr/>
        </p:nvSpPr>
        <p:spPr>
          <a:xfrm>
            <a:off x="2848316"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67" name="文本框 66">
            <a:extLst>
              <a:ext uri="{FF2B5EF4-FFF2-40B4-BE49-F238E27FC236}">
                <a16:creationId xmlns:a16="http://schemas.microsoft.com/office/drawing/2014/main" id="{3D8FF514-B264-FEBF-0267-98384C55940C}"/>
              </a:ext>
            </a:extLst>
          </p:cNvPr>
          <p:cNvSpPr txBox="1"/>
          <p:nvPr/>
        </p:nvSpPr>
        <p:spPr>
          <a:xfrm>
            <a:off x="3285355"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8" name="文本框 67">
            <a:extLst>
              <a:ext uri="{FF2B5EF4-FFF2-40B4-BE49-F238E27FC236}">
                <a16:creationId xmlns:a16="http://schemas.microsoft.com/office/drawing/2014/main" id="{C513A7C2-9E09-ADD1-C6E4-C54ADDCBD82D}"/>
              </a:ext>
            </a:extLst>
          </p:cNvPr>
          <p:cNvSpPr txBox="1"/>
          <p:nvPr/>
        </p:nvSpPr>
        <p:spPr>
          <a:xfrm>
            <a:off x="3725908"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9" name="文本框 68">
            <a:extLst>
              <a:ext uri="{FF2B5EF4-FFF2-40B4-BE49-F238E27FC236}">
                <a16:creationId xmlns:a16="http://schemas.microsoft.com/office/drawing/2014/main" id="{5E171F81-0650-083B-AFCE-7C40D8CA1888}"/>
              </a:ext>
            </a:extLst>
          </p:cNvPr>
          <p:cNvSpPr txBox="1"/>
          <p:nvPr/>
        </p:nvSpPr>
        <p:spPr>
          <a:xfrm>
            <a:off x="4187573"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70" name="文本框 69">
            <a:extLst>
              <a:ext uri="{FF2B5EF4-FFF2-40B4-BE49-F238E27FC236}">
                <a16:creationId xmlns:a16="http://schemas.microsoft.com/office/drawing/2014/main" id="{5A5295F5-25CE-D323-9B37-7CF812F452B5}"/>
              </a:ext>
            </a:extLst>
          </p:cNvPr>
          <p:cNvSpPr txBox="1"/>
          <p:nvPr/>
        </p:nvSpPr>
        <p:spPr>
          <a:xfrm>
            <a:off x="4628126" y="4228687"/>
            <a:ext cx="461665" cy="469538"/>
          </a:xfrm>
          <a:prstGeom prst="rect">
            <a:avLst/>
          </a:prstGeom>
          <a:noFill/>
        </p:spPr>
        <p:txBody>
          <a:bodyPr vert="eaVert"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9E9F48E-8CC0-2B3C-B6E3-EF1E632827B9}"/>
                  </a:ext>
                </a:extLst>
              </p:cNvPr>
              <p:cNvSpPr txBox="1"/>
              <p:nvPr/>
            </p:nvSpPr>
            <p:spPr>
              <a:xfrm>
                <a:off x="495383" y="4988553"/>
                <a:ext cx="10166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71" name="文本框 70">
                <a:extLst>
                  <a:ext uri="{FF2B5EF4-FFF2-40B4-BE49-F238E27FC236}">
                    <a16:creationId xmlns:a16="http://schemas.microsoft.com/office/drawing/2014/main" id="{F9E9F48E-8CC0-2B3C-B6E3-EF1E632827B9}"/>
                  </a:ext>
                </a:extLst>
              </p:cNvPr>
              <p:cNvSpPr txBox="1">
                <a:spLocks noRot="1" noChangeAspect="1" noMove="1" noResize="1" noEditPoints="1" noAdjustHandles="1" noChangeArrowheads="1" noChangeShapeType="1" noTextEdit="1"/>
              </p:cNvSpPr>
              <p:nvPr/>
            </p:nvSpPr>
            <p:spPr>
              <a:xfrm>
                <a:off x="495383" y="4988553"/>
                <a:ext cx="1016689" cy="307777"/>
              </a:xfrm>
              <a:prstGeom prst="rect">
                <a:avLst/>
              </a:prstGeom>
              <a:blipFill>
                <a:blip r:embed="rId7"/>
                <a:stretch>
                  <a:fillRect l="-2395" t="-1961" r="-778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233AA621-4D5C-709D-E6CE-FC1DADC755A0}"/>
                  </a:ext>
                </a:extLst>
              </p:cNvPr>
              <p:cNvSpPr txBox="1"/>
              <p:nvPr/>
            </p:nvSpPr>
            <p:spPr>
              <a:xfrm>
                <a:off x="495383" y="5598644"/>
                <a:ext cx="10166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72" name="文本框 71">
                <a:extLst>
                  <a:ext uri="{FF2B5EF4-FFF2-40B4-BE49-F238E27FC236}">
                    <a16:creationId xmlns:a16="http://schemas.microsoft.com/office/drawing/2014/main" id="{233AA621-4D5C-709D-E6CE-FC1DADC755A0}"/>
                  </a:ext>
                </a:extLst>
              </p:cNvPr>
              <p:cNvSpPr txBox="1">
                <a:spLocks noRot="1" noChangeAspect="1" noMove="1" noResize="1" noEditPoints="1" noAdjustHandles="1" noChangeArrowheads="1" noChangeShapeType="1" noTextEdit="1"/>
              </p:cNvSpPr>
              <p:nvPr/>
            </p:nvSpPr>
            <p:spPr>
              <a:xfrm>
                <a:off x="495383" y="5598644"/>
                <a:ext cx="1016689" cy="307777"/>
              </a:xfrm>
              <a:prstGeom prst="rect">
                <a:avLst/>
              </a:prstGeom>
              <a:blipFill>
                <a:blip r:embed="rId8"/>
                <a:stretch>
                  <a:fillRect l="-2395" t="-1961" r="-778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C6A145AC-406C-7C11-1D15-9BA5104B1F37}"/>
                  </a:ext>
                </a:extLst>
              </p:cNvPr>
              <p:cNvSpPr txBox="1"/>
              <p:nvPr/>
            </p:nvSpPr>
            <p:spPr>
              <a:xfrm>
                <a:off x="1498750" y="204727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1</m:t>
                      </m:r>
                    </m:oMath>
                  </m:oMathPara>
                </a14:m>
                <a:endParaRPr lang="zh-CN" altLang="en-US" dirty="0"/>
              </a:p>
            </p:txBody>
          </p:sp>
        </mc:Choice>
        <mc:Fallback xmlns="">
          <p:sp>
            <p:nvSpPr>
              <p:cNvPr id="73" name="文本框 72">
                <a:extLst>
                  <a:ext uri="{FF2B5EF4-FFF2-40B4-BE49-F238E27FC236}">
                    <a16:creationId xmlns:a16="http://schemas.microsoft.com/office/drawing/2014/main" id="{C6A145AC-406C-7C11-1D15-9BA5104B1F37}"/>
                  </a:ext>
                </a:extLst>
              </p:cNvPr>
              <p:cNvSpPr txBox="1">
                <a:spLocks noRot="1" noChangeAspect="1" noMove="1" noResize="1" noEditPoints="1" noAdjustHandles="1" noChangeArrowheads="1" noChangeShapeType="1" noTextEdit="1"/>
              </p:cNvSpPr>
              <p:nvPr/>
            </p:nvSpPr>
            <p:spPr>
              <a:xfrm>
                <a:off x="1498750" y="2047276"/>
                <a:ext cx="53572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E7D8C83-86EE-A296-7775-F90808D2C6FD}"/>
                  </a:ext>
                </a:extLst>
              </p:cNvPr>
              <p:cNvSpPr txBox="1"/>
              <p:nvPr/>
            </p:nvSpPr>
            <p:spPr>
              <a:xfrm>
                <a:off x="1956190" y="204727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74" name="文本框 73">
                <a:extLst>
                  <a:ext uri="{FF2B5EF4-FFF2-40B4-BE49-F238E27FC236}">
                    <a16:creationId xmlns:a16="http://schemas.microsoft.com/office/drawing/2014/main" id="{3E7D8C83-86EE-A296-7775-F90808D2C6FD}"/>
                  </a:ext>
                </a:extLst>
              </p:cNvPr>
              <p:cNvSpPr txBox="1">
                <a:spLocks noRot="1" noChangeAspect="1" noMove="1" noResize="1" noEditPoints="1" noAdjustHandles="1" noChangeArrowheads="1" noChangeShapeType="1" noTextEdit="1"/>
              </p:cNvSpPr>
              <p:nvPr/>
            </p:nvSpPr>
            <p:spPr>
              <a:xfrm>
                <a:off x="1956190" y="2047276"/>
                <a:ext cx="53572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7343779-CD8A-EC7B-5DC9-9FF537F20D25}"/>
                  </a:ext>
                </a:extLst>
              </p:cNvPr>
              <p:cNvSpPr txBox="1"/>
              <p:nvPr/>
            </p:nvSpPr>
            <p:spPr>
              <a:xfrm>
                <a:off x="2418313" y="203999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3</m:t>
                      </m:r>
                    </m:oMath>
                  </m:oMathPara>
                </a14:m>
                <a:endParaRPr lang="zh-CN" altLang="en-US" dirty="0"/>
              </a:p>
            </p:txBody>
          </p:sp>
        </mc:Choice>
        <mc:Fallback xmlns="">
          <p:sp>
            <p:nvSpPr>
              <p:cNvPr id="75" name="文本框 74">
                <a:extLst>
                  <a:ext uri="{FF2B5EF4-FFF2-40B4-BE49-F238E27FC236}">
                    <a16:creationId xmlns:a16="http://schemas.microsoft.com/office/drawing/2014/main" id="{67343779-CD8A-EC7B-5DC9-9FF537F20D25}"/>
                  </a:ext>
                </a:extLst>
              </p:cNvPr>
              <p:cNvSpPr txBox="1">
                <a:spLocks noRot="1" noChangeAspect="1" noMove="1" noResize="1" noEditPoints="1" noAdjustHandles="1" noChangeArrowheads="1" noChangeShapeType="1" noTextEdit="1"/>
              </p:cNvSpPr>
              <p:nvPr/>
            </p:nvSpPr>
            <p:spPr>
              <a:xfrm>
                <a:off x="2418313" y="2039991"/>
                <a:ext cx="53572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7582344-B0B6-D293-860E-DD71FF3F0B43}"/>
                  </a:ext>
                </a:extLst>
              </p:cNvPr>
              <p:cNvSpPr txBox="1"/>
              <p:nvPr/>
            </p:nvSpPr>
            <p:spPr>
              <a:xfrm>
                <a:off x="2875753" y="203999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4</m:t>
                      </m:r>
                    </m:oMath>
                  </m:oMathPara>
                </a14:m>
                <a:endParaRPr lang="zh-CN" altLang="en-US" dirty="0"/>
              </a:p>
            </p:txBody>
          </p:sp>
        </mc:Choice>
        <mc:Fallback xmlns="">
          <p:sp>
            <p:nvSpPr>
              <p:cNvPr id="76" name="文本框 75">
                <a:extLst>
                  <a:ext uri="{FF2B5EF4-FFF2-40B4-BE49-F238E27FC236}">
                    <a16:creationId xmlns:a16="http://schemas.microsoft.com/office/drawing/2014/main" id="{87582344-B0B6-D293-860E-DD71FF3F0B43}"/>
                  </a:ext>
                </a:extLst>
              </p:cNvPr>
              <p:cNvSpPr txBox="1">
                <a:spLocks noRot="1" noChangeAspect="1" noMove="1" noResize="1" noEditPoints="1" noAdjustHandles="1" noChangeArrowheads="1" noChangeShapeType="1" noTextEdit="1"/>
              </p:cNvSpPr>
              <p:nvPr/>
            </p:nvSpPr>
            <p:spPr>
              <a:xfrm>
                <a:off x="2875753" y="2039991"/>
                <a:ext cx="53572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2DBED294-9CD7-8C43-A179-108CCC3D517F}"/>
                  </a:ext>
                </a:extLst>
              </p:cNvPr>
              <p:cNvSpPr txBox="1"/>
              <p:nvPr/>
            </p:nvSpPr>
            <p:spPr>
              <a:xfrm>
                <a:off x="3296407" y="2035710"/>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5</m:t>
                      </m:r>
                    </m:oMath>
                  </m:oMathPara>
                </a14:m>
                <a:endParaRPr lang="zh-CN" altLang="en-US" dirty="0"/>
              </a:p>
            </p:txBody>
          </p:sp>
        </mc:Choice>
        <mc:Fallback xmlns="">
          <p:sp>
            <p:nvSpPr>
              <p:cNvPr id="77" name="文本框 76">
                <a:extLst>
                  <a:ext uri="{FF2B5EF4-FFF2-40B4-BE49-F238E27FC236}">
                    <a16:creationId xmlns:a16="http://schemas.microsoft.com/office/drawing/2014/main" id="{2DBED294-9CD7-8C43-A179-108CCC3D517F}"/>
                  </a:ext>
                </a:extLst>
              </p:cNvPr>
              <p:cNvSpPr txBox="1">
                <a:spLocks noRot="1" noChangeAspect="1" noMove="1" noResize="1" noEditPoints="1" noAdjustHandles="1" noChangeArrowheads="1" noChangeShapeType="1" noTextEdit="1"/>
              </p:cNvSpPr>
              <p:nvPr/>
            </p:nvSpPr>
            <p:spPr>
              <a:xfrm>
                <a:off x="3296407" y="2035710"/>
                <a:ext cx="53572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931029E-CEC2-2D20-4D05-11473BB19C26}"/>
                  </a:ext>
                </a:extLst>
              </p:cNvPr>
              <p:cNvSpPr txBox="1"/>
              <p:nvPr/>
            </p:nvSpPr>
            <p:spPr>
              <a:xfrm>
                <a:off x="3753847" y="2035710"/>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6</m:t>
                      </m:r>
                    </m:oMath>
                  </m:oMathPara>
                </a14:m>
                <a:endParaRPr lang="zh-CN" altLang="en-US" dirty="0"/>
              </a:p>
            </p:txBody>
          </p:sp>
        </mc:Choice>
        <mc:Fallback xmlns="">
          <p:sp>
            <p:nvSpPr>
              <p:cNvPr id="78" name="文本框 77">
                <a:extLst>
                  <a:ext uri="{FF2B5EF4-FFF2-40B4-BE49-F238E27FC236}">
                    <a16:creationId xmlns:a16="http://schemas.microsoft.com/office/drawing/2014/main" id="{4931029E-CEC2-2D20-4D05-11473BB19C26}"/>
                  </a:ext>
                </a:extLst>
              </p:cNvPr>
              <p:cNvSpPr txBox="1">
                <a:spLocks noRot="1" noChangeAspect="1" noMove="1" noResize="1" noEditPoints="1" noAdjustHandles="1" noChangeArrowheads="1" noChangeShapeType="1" noTextEdit="1"/>
              </p:cNvSpPr>
              <p:nvPr/>
            </p:nvSpPr>
            <p:spPr>
              <a:xfrm>
                <a:off x="3753847" y="2035710"/>
                <a:ext cx="535724"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2836960-4B75-5480-AF26-71EDFD41DFA5}"/>
                  </a:ext>
                </a:extLst>
              </p:cNvPr>
              <p:cNvSpPr txBox="1"/>
              <p:nvPr/>
            </p:nvSpPr>
            <p:spPr>
              <a:xfrm>
                <a:off x="4215970" y="2028425"/>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7</m:t>
                      </m:r>
                    </m:oMath>
                  </m:oMathPara>
                </a14:m>
                <a:endParaRPr lang="zh-CN" altLang="en-US" dirty="0"/>
              </a:p>
            </p:txBody>
          </p:sp>
        </mc:Choice>
        <mc:Fallback xmlns="">
          <p:sp>
            <p:nvSpPr>
              <p:cNvPr id="79" name="文本框 78">
                <a:extLst>
                  <a:ext uri="{FF2B5EF4-FFF2-40B4-BE49-F238E27FC236}">
                    <a16:creationId xmlns:a16="http://schemas.microsoft.com/office/drawing/2014/main" id="{D2836960-4B75-5480-AF26-71EDFD41DFA5}"/>
                  </a:ext>
                </a:extLst>
              </p:cNvPr>
              <p:cNvSpPr txBox="1">
                <a:spLocks noRot="1" noChangeAspect="1" noMove="1" noResize="1" noEditPoints="1" noAdjustHandles="1" noChangeArrowheads="1" noChangeShapeType="1" noTextEdit="1"/>
              </p:cNvSpPr>
              <p:nvPr/>
            </p:nvSpPr>
            <p:spPr>
              <a:xfrm>
                <a:off x="4215970" y="2028425"/>
                <a:ext cx="53572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3E3D86F5-BB73-E09B-C445-3E338CC8023F}"/>
                  </a:ext>
                </a:extLst>
              </p:cNvPr>
              <p:cNvSpPr txBox="1"/>
              <p:nvPr/>
            </p:nvSpPr>
            <p:spPr>
              <a:xfrm>
                <a:off x="4673410" y="2028425"/>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8</m:t>
                      </m:r>
                    </m:oMath>
                  </m:oMathPara>
                </a14:m>
                <a:endParaRPr lang="zh-CN" altLang="en-US" dirty="0"/>
              </a:p>
            </p:txBody>
          </p:sp>
        </mc:Choice>
        <mc:Fallback xmlns="">
          <p:sp>
            <p:nvSpPr>
              <p:cNvPr id="80" name="文本框 79">
                <a:extLst>
                  <a:ext uri="{FF2B5EF4-FFF2-40B4-BE49-F238E27FC236}">
                    <a16:creationId xmlns:a16="http://schemas.microsoft.com/office/drawing/2014/main" id="{3E3D86F5-BB73-E09B-C445-3E338CC8023F}"/>
                  </a:ext>
                </a:extLst>
              </p:cNvPr>
              <p:cNvSpPr txBox="1">
                <a:spLocks noRot="1" noChangeAspect="1" noMove="1" noResize="1" noEditPoints="1" noAdjustHandles="1" noChangeArrowheads="1" noChangeShapeType="1" noTextEdit="1"/>
              </p:cNvSpPr>
              <p:nvPr/>
            </p:nvSpPr>
            <p:spPr>
              <a:xfrm>
                <a:off x="4673410" y="2028425"/>
                <a:ext cx="535724" cy="369332"/>
              </a:xfrm>
              <a:prstGeom prst="rect">
                <a:avLst/>
              </a:prstGeom>
              <a:blipFill>
                <a:blip r:embed="rId16"/>
                <a:stretch>
                  <a:fillRect/>
                </a:stretch>
              </a:blipFill>
            </p:spPr>
            <p:txBody>
              <a:bodyPr/>
              <a:lstStyle/>
              <a:p>
                <a:r>
                  <a:rPr lang="zh-CN" altLang="en-US">
                    <a:noFill/>
                  </a:rPr>
                  <a:t> </a:t>
                </a:r>
              </a:p>
            </p:txBody>
          </p:sp>
        </mc:Fallback>
      </mc:AlternateContent>
      <p:sp>
        <p:nvSpPr>
          <p:cNvPr id="83" name="矩形 82">
            <a:extLst>
              <a:ext uri="{FF2B5EF4-FFF2-40B4-BE49-F238E27FC236}">
                <a16:creationId xmlns:a16="http://schemas.microsoft.com/office/drawing/2014/main" id="{6EADAB50-6C2C-237D-4DE7-4C8C78B05AB0}"/>
              </a:ext>
            </a:extLst>
          </p:cNvPr>
          <p:cNvSpPr/>
          <p:nvPr/>
        </p:nvSpPr>
        <p:spPr>
          <a:xfrm>
            <a:off x="7629962"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8443DFDD-FAE7-4671-21FD-F264926B6BB6}"/>
              </a:ext>
            </a:extLst>
          </p:cNvPr>
          <p:cNvSpPr/>
          <p:nvPr/>
        </p:nvSpPr>
        <p:spPr>
          <a:xfrm>
            <a:off x="8080040" y="2362001"/>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2BD6689E-C975-7E69-DE2F-F74AC429892A}"/>
              </a:ext>
            </a:extLst>
          </p:cNvPr>
          <p:cNvSpPr/>
          <p:nvPr/>
        </p:nvSpPr>
        <p:spPr>
          <a:xfrm>
            <a:off x="8534066"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F5852B6E-6447-468A-97C5-05E69C94CDA7}"/>
              </a:ext>
            </a:extLst>
          </p:cNvPr>
          <p:cNvSpPr/>
          <p:nvPr/>
        </p:nvSpPr>
        <p:spPr>
          <a:xfrm>
            <a:off x="8984144" y="2362001"/>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A1D474A-58AF-6709-378C-4E80612493FF}"/>
              </a:ext>
            </a:extLst>
          </p:cNvPr>
          <p:cNvSpPr/>
          <p:nvPr/>
        </p:nvSpPr>
        <p:spPr>
          <a:xfrm>
            <a:off x="9407279"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3B1EAD71-5C71-D6D0-13CD-EFB2D960656F}"/>
              </a:ext>
            </a:extLst>
          </p:cNvPr>
          <p:cNvSpPr/>
          <p:nvPr/>
        </p:nvSpPr>
        <p:spPr>
          <a:xfrm>
            <a:off x="9857357" y="2362001"/>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40AC4A0E-DF0F-4846-A7B2-520C83A15427}"/>
              </a:ext>
            </a:extLst>
          </p:cNvPr>
          <p:cNvSpPr/>
          <p:nvPr/>
        </p:nvSpPr>
        <p:spPr>
          <a:xfrm>
            <a:off x="10311383"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CB792FAD-C041-BA98-6224-A8190669BAE1}"/>
              </a:ext>
            </a:extLst>
          </p:cNvPr>
          <p:cNvSpPr/>
          <p:nvPr/>
        </p:nvSpPr>
        <p:spPr>
          <a:xfrm>
            <a:off x="10761461" y="2362001"/>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604BDEE3-E3B7-77E4-3A97-103F54D949FA}"/>
              </a:ext>
            </a:extLst>
          </p:cNvPr>
          <p:cNvSpPr/>
          <p:nvPr/>
        </p:nvSpPr>
        <p:spPr>
          <a:xfrm>
            <a:off x="7629962"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D2C81E6B-CEFE-BD3E-E1F6-ECB06360D48C}"/>
              </a:ext>
            </a:extLst>
          </p:cNvPr>
          <p:cNvSpPr/>
          <p:nvPr/>
        </p:nvSpPr>
        <p:spPr>
          <a:xfrm>
            <a:off x="8080040" y="2978338"/>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815FF7AE-4023-F592-E707-B1DFB8567DB8}"/>
              </a:ext>
            </a:extLst>
          </p:cNvPr>
          <p:cNvSpPr/>
          <p:nvPr/>
        </p:nvSpPr>
        <p:spPr>
          <a:xfrm>
            <a:off x="8534066"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72270E9-A3D6-3DC3-0CC9-0ABE47FFDCC3}"/>
              </a:ext>
            </a:extLst>
          </p:cNvPr>
          <p:cNvSpPr/>
          <p:nvPr/>
        </p:nvSpPr>
        <p:spPr>
          <a:xfrm>
            <a:off x="8984144" y="2978338"/>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DC4F73AA-0FA6-A135-DEAA-3C1ED34E0FFA}"/>
              </a:ext>
            </a:extLst>
          </p:cNvPr>
          <p:cNvSpPr/>
          <p:nvPr/>
        </p:nvSpPr>
        <p:spPr>
          <a:xfrm>
            <a:off x="9407279"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4E41D032-0E8B-319E-0DC1-897ED9796E61}"/>
              </a:ext>
            </a:extLst>
          </p:cNvPr>
          <p:cNvSpPr/>
          <p:nvPr/>
        </p:nvSpPr>
        <p:spPr>
          <a:xfrm>
            <a:off x="9857357" y="2978338"/>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5E5D7BC-4B99-7A44-0167-5A2FBBEFF33C}"/>
              </a:ext>
            </a:extLst>
          </p:cNvPr>
          <p:cNvSpPr/>
          <p:nvPr/>
        </p:nvSpPr>
        <p:spPr>
          <a:xfrm>
            <a:off x="10311383"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F807D21-867A-E65D-2147-B85FA2C57FF9}"/>
              </a:ext>
            </a:extLst>
          </p:cNvPr>
          <p:cNvSpPr/>
          <p:nvPr/>
        </p:nvSpPr>
        <p:spPr>
          <a:xfrm>
            <a:off x="10761461" y="2978338"/>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6EB18321-0A73-1E3F-858F-FCA3C1EE7642}"/>
              </a:ext>
            </a:extLst>
          </p:cNvPr>
          <p:cNvSpPr/>
          <p:nvPr/>
        </p:nvSpPr>
        <p:spPr>
          <a:xfrm>
            <a:off x="7629962"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F6D6E14E-10BC-B9EF-5C4F-0D3AA908E4F1}"/>
              </a:ext>
            </a:extLst>
          </p:cNvPr>
          <p:cNvSpPr/>
          <p:nvPr/>
        </p:nvSpPr>
        <p:spPr>
          <a:xfrm>
            <a:off x="8080040" y="3594675"/>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218EF74-34FD-2F8C-2CB7-77D84149AD08}"/>
              </a:ext>
            </a:extLst>
          </p:cNvPr>
          <p:cNvSpPr/>
          <p:nvPr/>
        </p:nvSpPr>
        <p:spPr>
          <a:xfrm>
            <a:off x="8534066"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D85B735A-19C9-FAFE-BED9-5668315DF64A}"/>
              </a:ext>
            </a:extLst>
          </p:cNvPr>
          <p:cNvSpPr/>
          <p:nvPr/>
        </p:nvSpPr>
        <p:spPr>
          <a:xfrm>
            <a:off x="8984144" y="3594675"/>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A560E69D-1045-9982-01CF-02EE2CB18B28}"/>
              </a:ext>
            </a:extLst>
          </p:cNvPr>
          <p:cNvSpPr/>
          <p:nvPr/>
        </p:nvSpPr>
        <p:spPr>
          <a:xfrm>
            <a:off x="9407279"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060C5F62-978E-CF73-4DC1-58FE4EBB3274}"/>
              </a:ext>
            </a:extLst>
          </p:cNvPr>
          <p:cNvSpPr/>
          <p:nvPr/>
        </p:nvSpPr>
        <p:spPr>
          <a:xfrm>
            <a:off x="9857357" y="3594675"/>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E2F2223D-F40E-ED6D-9F77-F998FEA382AB}"/>
              </a:ext>
            </a:extLst>
          </p:cNvPr>
          <p:cNvSpPr/>
          <p:nvPr/>
        </p:nvSpPr>
        <p:spPr>
          <a:xfrm>
            <a:off x="10311383"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43CAEDE-23CF-CDC0-A573-1A4D91A578EC}"/>
              </a:ext>
            </a:extLst>
          </p:cNvPr>
          <p:cNvSpPr/>
          <p:nvPr/>
        </p:nvSpPr>
        <p:spPr>
          <a:xfrm>
            <a:off x="10761461" y="3594675"/>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57D5E18-81E6-D78E-C69C-9B894DF5B133}"/>
              </a:ext>
            </a:extLst>
          </p:cNvPr>
          <p:cNvSpPr/>
          <p:nvPr/>
        </p:nvSpPr>
        <p:spPr>
          <a:xfrm>
            <a:off x="7629962"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FDDBF659-2D86-DDDE-ABDA-15C0AD8111E4}"/>
              </a:ext>
            </a:extLst>
          </p:cNvPr>
          <p:cNvSpPr/>
          <p:nvPr/>
        </p:nvSpPr>
        <p:spPr>
          <a:xfrm>
            <a:off x="8080040" y="4925745"/>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0B617E73-AF10-71ED-F2AA-EBC1394428A8}"/>
              </a:ext>
            </a:extLst>
          </p:cNvPr>
          <p:cNvSpPr/>
          <p:nvPr/>
        </p:nvSpPr>
        <p:spPr>
          <a:xfrm>
            <a:off x="8534066"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CF409903-C6D6-BF9F-E531-1FE933AE7D3B}"/>
              </a:ext>
            </a:extLst>
          </p:cNvPr>
          <p:cNvSpPr/>
          <p:nvPr/>
        </p:nvSpPr>
        <p:spPr>
          <a:xfrm>
            <a:off x="8984144" y="4925745"/>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0C40CA98-B474-7CB5-CEC0-3FAB23AB5CAD}"/>
              </a:ext>
            </a:extLst>
          </p:cNvPr>
          <p:cNvSpPr/>
          <p:nvPr/>
        </p:nvSpPr>
        <p:spPr>
          <a:xfrm>
            <a:off x="9407279"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B2E89A25-3CAC-1951-CF31-00037583BCC9}"/>
              </a:ext>
            </a:extLst>
          </p:cNvPr>
          <p:cNvSpPr/>
          <p:nvPr/>
        </p:nvSpPr>
        <p:spPr>
          <a:xfrm>
            <a:off x="9857357" y="4925745"/>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44CFD7D1-0EC8-07FA-B055-C78D2A207B95}"/>
              </a:ext>
            </a:extLst>
          </p:cNvPr>
          <p:cNvSpPr/>
          <p:nvPr/>
        </p:nvSpPr>
        <p:spPr>
          <a:xfrm>
            <a:off x="10311383"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B37FA58E-2B7A-E2E4-A6DB-1F9872991137}"/>
              </a:ext>
            </a:extLst>
          </p:cNvPr>
          <p:cNvSpPr/>
          <p:nvPr/>
        </p:nvSpPr>
        <p:spPr>
          <a:xfrm>
            <a:off x="10761461" y="4925745"/>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E5483ECE-4036-F837-EC69-FBB14EE8FDF5}"/>
              </a:ext>
            </a:extLst>
          </p:cNvPr>
          <p:cNvSpPr/>
          <p:nvPr/>
        </p:nvSpPr>
        <p:spPr>
          <a:xfrm>
            <a:off x="7629962"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1469AD3E-1162-0250-BD2E-4CCF55EF48B5}"/>
              </a:ext>
            </a:extLst>
          </p:cNvPr>
          <p:cNvSpPr/>
          <p:nvPr/>
        </p:nvSpPr>
        <p:spPr>
          <a:xfrm>
            <a:off x="8080040" y="5539093"/>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42A9B604-263E-2534-D4A6-9FC9A8E97A7D}"/>
              </a:ext>
            </a:extLst>
          </p:cNvPr>
          <p:cNvSpPr/>
          <p:nvPr/>
        </p:nvSpPr>
        <p:spPr>
          <a:xfrm>
            <a:off x="8534066"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9EC47652-0816-7F47-2AF2-C70B9F7A687C}"/>
              </a:ext>
            </a:extLst>
          </p:cNvPr>
          <p:cNvSpPr/>
          <p:nvPr/>
        </p:nvSpPr>
        <p:spPr>
          <a:xfrm>
            <a:off x="8984144" y="5539093"/>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4C3537E7-5765-EE4C-BBA2-45E1613A4FF1}"/>
              </a:ext>
            </a:extLst>
          </p:cNvPr>
          <p:cNvSpPr/>
          <p:nvPr/>
        </p:nvSpPr>
        <p:spPr>
          <a:xfrm>
            <a:off x="9407279"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437CA0C-EAF6-A9A8-67D1-FA3C3EDC39C4}"/>
              </a:ext>
            </a:extLst>
          </p:cNvPr>
          <p:cNvSpPr/>
          <p:nvPr/>
        </p:nvSpPr>
        <p:spPr>
          <a:xfrm>
            <a:off x="9857357" y="5539093"/>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3A265A65-1E78-3452-411E-2317E3600E95}"/>
              </a:ext>
            </a:extLst>
          </p:cNvPr>
          <p:cNvSpPr/>
          <p:nvPr/>
        </p:nvSpPr>
        <p:spPr>
          <a:xfrm>
            <a:off x="10311383"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9D9FC39A-632F-BF3A-C1C5-D878D9FF62D1}"/>
              </a:ext>
            </a:extLst>
          </p:cNvPr>
          <p:cNvSpPr/>
          <p:nvPr/>
        </p:nvSpPr>
        <p:spPr>
          <a:xfrm>
            <a:off x="10761461" y="5539093"/>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E05EA2E6-C799-0828-13F7-4241EF5A2E83}"/>
                  </a:ext>
                </a:extLst>
              </p:cNvPr>
              <p:cNvSpPr txBox="1"/>
              <p:nvPr/>
            </p:nvSpPr>
            <p:spPr>
              <a:xfrm>
                <a:off x="6871575" y="2362001"/>
                <a:ext cx="5546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y</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123" name="文本框 122">
                <a:extLst>
                  <a:ext uri="{FF2B5EF4-FFF2-40B4-BE49-F238E27FC236}">
                    <a16:creationId xmlns:a16="http://schemas.microsoft.com/office/drawing/2014/main" id="{E05EA2E6-C799-0828-13F7-4241EF5A2E83}"/>
                  </a:ext>
                </a:extLst>
              </p:cNvPr>
              <p:cNvSpPr txBox="1">
                <a:spLocks noRot="1" noChangeAspect="1" noMove="1" noResize="1" noEditPoints="1" noAdjustHandles="1" noChangeArrowheads="1" noChangeShapeType="1" noTextEdit="1"/>
              </p:cNvSpPr>
              <p:nvPr/>
            </p:nvSpPr>
            <p:spPr>
              <a:xfrm>
                <a:off x="6871575" y="2362001"/>
                <a:ext cx="554639" cy="307777"/>
              </a:xfrm>
              <a:prstGeom prst="rect">
                <a:avLst/>
              </a:prstGeom>
              <a:blipFill>
                <a:blip r:embed="rId17"/>
                <a:stretch>
                  <a:fillRect l="-9890" t="-1961" r="-1538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3A9D902-AC86-2D8C-6A16-9BB264260438}"/>
                  </a:ext>
                </a:extLst>
              </p:cNvPr>
              <p:cNvSpPr txBox="1"/>
              <p:nvPr/>
            </p:nvSpPr>
            <p:spPr>
              <a:xfrm>
                <a:off x="6871575" y="2978338"/>
                <a:ext cx="5546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y</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124" name="文本框 123">
                <a:extLst>
                  <a:ext uri="{FF2B5EF4-FFF2-40B4-BE49-F238E27FC236}">
                    <a16:creationId xmlns:a16="http://schemas.microsoft.com/office/drawing/2014/main" id="{D3A9D902-AC86-2D8C-6A16-9BB264260438}"/>
                  </a:ext>
                </a:extLst>
              </p:cNvPr>
              <p:cNvSpPr txBox="1">
                <a:spLocks noRot="1" noChangeAspect="1" noMove="1" noResize="1" noEditPoints="1" noAdjustHandles="1" noChangeArrowheads="1" noChangeShapeType="1" noTextEdit="1"/>
              </p:cNvSpPr>
              <p:nvPr/>
            </p:nvSpPr>
            <p:spPr>
              <a:xfrm>
                <a:off x="6871575" y="2978338"/>
                <a:ext cx="554639" cy="307777"/>
              </a:xfrm>
              <a:prstGeom prst="rect">
                <a:avLst/>
              </a:prstGeom>
              <a:blipFill>
                <a:blip r:embed="rId18"/>
                <a:stretch>
                  <a:fillRect l="-9890" t="-4000" r="-15385"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57883003-B4A2-462E-F506-4AC5B194C452}"/>
                  </a:ext>
                </a:extLst>
              </p:cNvPr>
              <p:cNvSpPr txBox="1"/>
              <p:nvPr/>
            </p:nvSpPr>
            <p:spPr>
              <a:xfrm>
                <a:off x="6872497" y="3599198"/>
                <a:ext cx="5734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125" name="文本框 124">
                <a:extLst>
                  <a:ext uri="{FF2B5EF4-FFF2-40B4-BE49-F238E27FC236}">
                    <a16:creationId xmlns:a16="http://schemas.microsoft.com/office/drawing/2014/main" id="{57883003-B4A2-462E-F506-4AC5B194C452}"/>
                  </a:ext>
                </a:extLst>
              </p:cNvPr>
              <p:cNvSpPr txBox="1">
                <a:spLocks noRot="1" noChangeAspect="1" noMove="1" noResize="1" noEditPoints="1" noAdjustHandles="1" noChangeArrowheads="1" noChangeShapeType="1" noTextEdit="1"/>
              </p:cNvSpPr>
              <p:nvPr/>
            </p:nvSpPr>
            <p:spPr>
              <a:xfrm>
                <a:off x="6872497" y="3599198"/>
                <a:ext cx="573427" cy="307777"/>
              </a:xfrm>
              <a:prstGeom prst="rect">
                <a:avLst/>
              </a:prstGeom>
              <a:blipFill>
                <a:blip r:embed="rId19"/>
                <a:stretch>
                  <a:fillRect l="-9574" t="-1961" r="-1489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A84B5C1-DE04-25FD-49C0-42E4BFA6AE7B}"/>
                  </a:ext>
                </a:extLst>
              </p:cNvPr>
              <p:cNvSpPr txBox="1"/>
              <p:nvPr/>
            </p:nvSpPr>
            <p:spPr>
              <a:xfrm>
                <a:off x="6525145" y="4959779"/>
                <a:ext cx="10213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134" name="文本框 133">
                <a:extLst>
                  <a:ext uri="{FF2B5EF4-FFF2-40B4-BE49-F238E27FC236}">
                    <a16:creationId xmlns:a16="http://schemas.microsoft.com/office/drawing/2014/main" id="{AA84B5C1-DE04-25FD-49C0-42E4BFA6AE7B}"/>
                  </a:ext>
                </a:extLst>
              </p:cNvPr>
              <p:cNvSpPr txBox="1">
                <a:spLocks noRot="1" noChangeAspect="1" noMove="1" noResize="1" noEditPoints="1" noAdjustHandles="1" noChangeArrowheads="1" noChangeShapeType="1" noTextEdit="1"/>
              </p:cNvSpPr>
              <p:nvPr/>
            </p:nvSpPr>
            <p:spPr>
              <a:xfrm>
                <a:off x="6525145" y="4959779"/>
                <a:ext cx="1021305" cy="307777"/>
              </a:xfrm>
              <a:prstGeom prst="rect">
                <a:avLst/>
              </a:prstGeom>
              <a:blipFill>
                <a:blip r:embed="rId20"/>
                <a:stretch>
                  <a:fillRect l="-5357" t="-4000" r="-7738"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42059E82-914F-B186-D1BD-253BFF3E7F80}"/>
                  </a:ext>
                </a:extLst>
              </p:cNvPr>
              <p:cNvSpPr txBox="1"/>
              <p:nvPr/>
            </p:nvSpPr>
            <p:spPr>
              <a:xfrm>
                <a:off x="6525145" y="5569870"/>
                <a:ext cx="10213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135" name="文本框 134">
                <a:extLst>
                  <a:ext uri="{FF2B5EF4-FFF2-40B4-BE49-F238E27FC236}">
                    <a16:creationId xmlns:a16="http://schemas.microsoft.com/office/drawing/2014/main" id="{42059E82-914F-B186-D1BD-253BFF3E7F80}"/>
                  </a:ext>
                </a:extLst>
              </p:cNvPr>
              <p:cNvSpPr txBox="1">
                <a:spLocks noRot="1" noChangeAspect="1" noMove="1" noResize="1" noEditPoints="1" noAdjustHandles="1" noChangeArrowheads="1" noChangeShapeType="1" noTextEdit="1"/>
              </p:cNvSpPr>
              <p:nvPr/>
            </p:nvSpPr>
            <p:spPr>
              <a:xfrm>
                <a:off x="6525145" y="5569870"/>
                <a:ext cx="1021305" cy="307777"/>
              </a:xfrm>
              <a:prstGeom prst="rect">
                <a:avLst/>
              </a:prstGeom>
              <a:blipFill>
                <a:blip r:embed="rId21"/>
                <a:stretch>
                  <a:fillRect l="-5357" t="-4000" r="-7738"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1606E83E-BD28-3845-4AE6-9FACF4C78195}"/>
                  </a:ext>
                </a:extLst>
              </p:cNvPr>
              <p:cNvSpPr txBox="1"/>
              <p:nvPr/>
            </p:nvSpPr>
            <p:spPr>
              <a:xfrm>
                <a:off x="7528512" y="2018502"/>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1</m:t>
                      </m:r>
                    </m:oMath>
                  </m:oMathPara>
                </a14:m>
                <a:endParaRPr lang="zh-CN" altLang="en-US" dirty="0"/>
              </a:p>
            </p:txBody>
          </p:sp>
        </mc:Choice>
        <mc:Fallback xmlns="">
          <p:sp>
            <p:nvSpPr>
              <p:cNvPr id="136" name="文本框 135">
                <a:extLst>
                  <a:ext uri="{FF2B5EF4-FFF2-40B4-BE49-F238E27FC236}">
                    <a16:creationId xmlns:a16="http://schemas.microsoft.com/office/drawing/2014/main" id="{1606E83E-BD28-3845-4AE6-9FACF4C78195}"/>
                  </a:ext>
                </a:extLst>
              </p:cNvPr>
              <p:cNvSpPr txBox="1">
                <a:spLocks noRot="1" noChangeAspect="1" noMove="1" noResize="1" noEditPoints="1" noAdjustHandles="1" noChangeArrowheads="1" noChangeShapeType="1" noTextEdit="1"/>
              </p:cNvSpPr>
              <p:nvPr/>
            </p:nvSpPr>
            <p:spPr>
              <a:xfrm>
                <a:off x="7528512" y="2018502"/>
                <a:ext cx="535724"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ABC59755-52E0-D7FE-3EE4-8A6061EEAF01}"/>
                  </a:ext>
                </a:extLst>
              </p:cNvPr>
              <p:cNvSpPr txBox="1"/>
              <p:nvPr/>
            </p:nvSpPr>
            <p:spPr>
              <a:xfrm>
                <a:off x="7985952" y="2018502"/>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137" name="文本框 136">
                <a:extLst>
                  <a:ext uri="{FF2B5EF4-FFF2-40B4-BE49-F238E27FC236}">
                    <a16:creationId xmlns:a16="http://schemas.microsoft.com/office/drawing/2014/main" id="{ABC59755-52E0-D7FE-3EE4-8A6061EEAF01}"/>
                  </a:ext>
                </a:extLst>
              </p:cNvPr>
              <p:cNvSpPr txBox="1">
                <a:spLocks noRot="1" noChangeAspect="1" noMove="1" noResize="1" noEditPoints="1" noAdjustHandles="1" noChangeArrowheads="1" noChangeShapeType="1" noTextEdit="1"/>
              </p:cNvSpPr>
              <p:nvPr/>
            </p:nvSpPr>
            <p:spPr>
              <a:xfrm>
                <a:off x="7985952" y="2018502"/>
                <a:ext cx="535724"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47BAD34F-59AD-AC35-FDF9-2CA1CF058E30}"/>
                  </a:ext>
                </a:extLst>
              </p:cNvPr>
              <p:cNvSpPr txBox="1"/>
              <p:nvPr/>
            </p:nvSpPr>
            <p:spPr>
              <a:xfrm>
                <a:off x="8448075" y="2011217"/>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3</m:t>
                      </m:r>
                    </m:oMath>
                  </m:oMathPara>
                </a14:m>
                <a:endParaRPr lang="zh-CN" altLang="en-US" dirty="0"/>
              </a:p>
            </p:txBody>
          </p:sp>
        </mc:Choice>
        <mc:Fallback xmlns="">
          <p:sp>
            <p:nvSpPr>
              <p:cNvPr id="138" name="文本框 137">
                <a:extLst>
                  <a:ext uri="{FF2B5EF4-FFF2-40B4-BE49-F238E27FC236}">
                    <a16:creationId xmlns:a16="http://schemas.microsoft.com/office/drawing/2014/main" id="{47BAD34F-59AD-AC35-FDF9-2CA1CF058E30}"/>
                  </a:ext>
                </a:extLst>
              </p:cNvPr>
              <p:cNvSpPr txBox="1">
                <a:spLocks noRot="1" noChangeAspect="1" noMove="1" noResize="1" noEditPoints="1" noAdjustHandles="1" noChangeArrowheads="1" noChangeShapeType="1" noTextEdit="1"/>
              </p:cNvSpPr>
              <p:nvPr/>
            </p:nvSpPr>
            <p:spPr>
              <a:xfrm>
                <a:off x="8448075" y="2011217"/>
                <a:ext cx="535724"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34953F57-C4AB-E9FA-E618-5D2F7063B5D3}"/>
                  </a:ext>
                </a:extLst>
              </p:cNvPr>
              <p:cNvSpPr txBox="1"/>
              <p:nvPr/>
            </p:nvSpPr>
            <p:spPr>
              <a:xfrm>
                <a:off x="8905515" y="2011217"/>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4</m:t>
                      </m:r>
                    </m:oMath>
                  </m:oMathPara>
                </a14:m>
                <a:endParaRPr lang="zh-CN" altLang="en-US" dirty="0"/>
              </a:p>
            </p:txBody>
          </p:sp>
        </mc:Choice>
        <mc:Fallback xmlns="">
          <p:sp>
            <p:nvSpPr>
              <p:cNvPr id="139" name="文本框 138">
                <a:extLst>
                  <a:ext uri="{FF2B5EF4-FFF2-40B4-BE49-F238E27FC236}">
                    <a16:creationId xmlns:a16="http://schemas.microsoft.com/office/drawing/2014/main" id="{34953F57-C4AB-E9FA-E618-5D2F7063B5D3}"/>
                  </a:ext>
                </a:extLst>
              </p:cNvPr>
              <p:cNvSpPr txBox="1">
                <a:spLocks noRot="1" noChangeAspect="1" noMove="1" noResize="1" noEditPoints="1" noAdjustHandles="1" noChangeArrowheads="1" noChangeShapeType="1" noTextEdit="1"/>
              </p:cNvSpPr>
              <p:nvPr/>
            </p:nvSpPr>
            <p:spPr>
              <a:xfrm>
                <a:off x="8905515" y="2011217"/>
                <a:ext cx="535724"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AE91C02D-2167-D24F-98D5-4B7BE8568290}"/>
                  </a:ext>
                </a:extLst>
              </p:cNvPr>
              <p:cNvSpPr txBox="1"/>
              <p:nvPr/>
            </p:nvSpPr>
            <p:spPr>
              <a:xfrm>
                <a:off x="9326169" y="200693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5</m:t>
                      </m:r>
                    </m:oMath>
                  </m:oMathPara>
                </a14:m>
                <a:endParaRPr lang="zh-CN" altLang="en-US" dirty="0"/>
              </a:p>
            </p:txBody>
          </p:sp>
        </mc:Choice>
        <mc:Fallback xmlns="">
          <p:sp>
            <p:nvSpPr>
              <p:cNvPr id="140" name="文本框 139">
                <a:extLst>
                  <a:ext uri="{FF2B5EF4-FFF2-40B4-BE49-F238E27FC236}">
                    <a16:creationId xmlns:a16="http://schemas.microsoft.com/office/drawing/2014/main" id="{AE91C02D-2167-D24F-98D5-4B7BE8568290}"/>
                  </a:ext>
                </a:extLst>
              </p:cNvPr>
              <p:cNvSpPr txBox="1">
                <a:spLocks noRot="1" noChangeAspect="1" noMove="1" noResize="1" noEditPoints="1" noAdjustHandles="1" noChangeArrowheads="1" noChangeShapeType="1" noTextEdit="1"/>
              </p:cNvSpPr>
              <p:nvPr/>
            </p:nvSpPr>
            <p:spPr>
              <a:xfrm>
                <a:off x="9326169" y="2006936"/>
                <a:ext cx="535724"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F33BD34F-AB12-708A-0AA4-9A7EFB254B14}"/>
                  </a:ext>
                </a:extLst>
              </p:cNvPr>
              <p:cNvSpPr txBox="1"/>
              <p:nvPr/>
            </p:nvSpPr>
            <p:spPr>
              <a:xfrm>
                <a:off x="9783609" y="200693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6</m:t>
                      </m:r>
                    </m:oMath>
                  </m:oMathPara>
                </a14:m>
                <a:endParaRPr lang="zh-CN" altLang="en-US" dirty="0"/>
              </a:p>
            </p:txBody>
          </p:sp>
        </mc:Choice>
        <mc:Fallback xmlns="">
          <p:sp>
            <p:nvSpPr>
              <p:cNvPr id="141" name="文本框 140">
                <a:extLst>
                  <a:ext uri="{FF2B5EF4-FFF2-40B4-BE49-F238E27FC236}">
                    <a16:creationId xmlns:a16="http://schemas.microsoft.com/office/drawing/2014/main" id="{F33BD34F-AB12-708A-0AA4-9A7EFB254B14}"/>
                  </a:ext>
                </a:extLst>
              </p:cNvPr>
              <p:cNvSpPr txBox="1">
                <a:spLocks noRot="1" noChangeAspect="1" noMove="1" noResize="1" noEditPoints="1" noAdjustHandles="1" noChangeArrowheads="1" noChangeShapeType="1" noTextEdit="1"/>
              </p:cNvSpPr>
              <p:nvPr/>
            </p:nvSpPr>
            <p:spPr>
              <a:xfrm>
                <a:off x="9783609" y="2006936"/>
                <a:ext cx="535724"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586DDCA8-B3E8-D665-B070-FCF19383EA1B}"/>
                  </a:ext>
                </a:extLst>
              </p:cNvPr>
              <p:cNvSpPr txBox="1"/>
              <p:nvPr/>
            </p:nvSpPr>
            <p:spPr>
              <a:xfrm>
                <a:off x="10245732" y="199965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7</m:t>
                      </m:r>
                    </m:oMath>
                  </m:oMathPara>
                </a14:m>
                <a:endParaRPr lang="zh-CN" altLang="en-US" dirty="0"/>
              </a:p>
            </p:txBody>
          </p:sp>
        </mc:Choice>
        <mc:Fallback xmlns="">
          <p:sp>
            <p:nvSpPr>
              <p:cNvPr id="142" name="文本框 141">
                <a:extLst>
                  <a:ext uri="{FF2B5EF4-FFF2-40B4-BE49-F238E27FC236}">
                    <a16:creationId xmlns:a16="http://schemas.microsoft.com/office/drawing/2014/main" id="{586DDCA8-B3E8-D665-B070-FCF19383EA1B}"/>
                  </a:ext>
                </a:extLst>
              </p:cNvPr>
              <p:cNvSpPr txBox="1">
                <a:spLocks noRot="1" noChangeAspect="1" noMove="1" noResize="1" noEditPoints="1" noAdjustHandles="1" noChangeArrowheads="1" noChangeShapeType="1" noTextEdit="1"/>
              </p:cNvSpPr>
              <p:nvPr/>
            </p:nvSpPr>
            <p:spPr>
              <a:xfrm>
                <a:off x="10245732" y="1999651"/>
                <a:ext cx="535724"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CDEFCC41-34F4-EC7B-B6CE-EBEFE6F8D179}"/>
                  </a:ext>
                </a:extLst>
              </p:cNvPr>
              <p:cNvSpPr txBox="1"/>
              <p:nvPr/>
            </p:nvSpPr>
            <p:spPr>
              <a:xfrm>
                <a:off x="10703172" y="199965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8</m:t>
                      </m:r>
                    </m:oMath>
                  </m:oMathPara>
                </a14:m>
                <a:endParaRPr lang="zh-CN" altLang="en-US" dirty="0"/>
              </a:p>
            </p:txBody>
          </p:sp>
        </mc:Choice>
        <mc:Fallback xmlns="">
          <p:sp>
            <p:nvSpPr>
              <p:cNvPr id="143" name="文本框 142">
                <a:extLst>
                  <a:ext uri="{FF2B5EF4-FFF2-40B4-BE49-F238E27FC236}">
                    <a16:creationId xmlns:a16="http://schemas.microsoft.com/office/drawing/2014/main" id="{CDEFCC41-34F4-EC7B-B6CE-EBEFE6F8D179}"/>
                  </a:ext>
                </a:extLst>
              </p:cNvPr>
              <p:cNvSpPr txBox="1">
                <a:spLocks noRot="1" noChangeAspect="1" noMove="1" noResize="1" noEditPoints="1" noAdjustHandles="1" noChangeArrowheads="1" noChangeShapeType="1" noTextEdit="1"/>
              </p:cNvSpPr>
              <p:nvPr/>
            </p:nvSpPr>
            <p:spPr>
              <a:xfrm>
                <a:off x="10703172" y="1999651"/>
                <a:ext cx="535724" cy="369332"/>
              </a:xfrm>
              <a:prstGeom prst="rect">
                <a:avLst/>
              </a:prstGeom>
              <a:blipFill>
                <a:blip r:embed="rId29"/>
                <a:stretch>
                  <a:fillRect/>
                </a:stretch>
              </a:blipFill>
            </p:spPr>
            <p:txBody>
              <a:bodyPr/>
              <a:lstStyle/>
              <a:p>
                <a:r>
                  <a:rPr lang="zh-CN" altLang="en-US">
                    <a:noFill/>
                  </a:rPr>
                  <a:t> </a:t>
                </a:r>
              </a:p>
            </p:txBody>
          </p:sp>
        </mc:Fallback>
      </mc:AlternateContent>
      <p:sp>
        <p:nvSpPr>
          <p:cNvPr id="144" name="文本框 143">
            <a:extLst>
              <a:ext uri="{FF2B5EF4-FFF2-40B4-BE49-F238E27FC236}">
                <a16:creationId xmlns:a16="http://schemas.microsoft.com/office/drawing/2014/main" id="{F3DE6894-BA5C-04E8-BF86-F6353F1F414D}"/>
              </a:ext>
            </a:extLst>
          </p:cNvPr>
          <p:cNvSpPr txBox="1"/>
          <p:nvPr/>
        </p:nvSpPr>
        <p:spPr>
          <a:xfrm>
            <a:off x="7574780"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5" name="文本框 144">
            <a:extLst>
              <a:ext uri="{FF2B5EF4-FFF2-40B4-BE49-F238E27FC236}">
                <a16:creationId xmlns:a16="http://schemas.microsoft.com/office/drawing/2014/main" id="{CB10AEF7-85CD-6B40-35FC-248E121DCDD8}"/>
              </a:ext>
            </a:extLst>
          </p:cNvPr>
          <p:cNvSpPr txBox="1"/>
          <p:nvPr/>
        </p:nvSpPr>
        <p:spPr>
          <a:xfrm>
            <a:off x="8015333"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6" name="文本框 145">
            <a:extLst>
              <a:ext uri="{FF2B5EF4-FFF2-40B4-BE49-F238E27FC236}">
                <a16:creationId xmlns:a16="http://schemas.microsoft.com/office/drawing/2014/main" id="{7A7146C6-7DE3-ECD3-2868-1D199DC9BFB4}"/>
              </a:ext>
            </a:extLst>
          </p:cNvPr>
          <p:cNvSpPr txBox="1"/>
          <p:nvPr/>
        </p:nvSpPr>
        <p:spPr>
          <a:xfrm>
            <a:off x="8476998"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7" name="文本框 146">
            <a:extLst>
              <a:ext uri="{FF2B5EF4-FFF2-40B4-BE49-F238E27FC236}">
                <a16:creationId xmlns:a16="http://schemas.microsoft.com/office/drawing/2014/main" id="{0CBE50DB-5314-3BE1-E0D9-1DB8EC719C81}"/>
              </a:ext>
            </a:extLst>
          </p:cNvPr>
          <p:cNvSpPr txBox="1"/>
          <p:nvPr/>
        </p:nvSpPr>
        <p:spPr>
          <a:xfrm>
            <a:off x="8917551"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8" name="文本框 147">
            <a:extLst>
              <a:ext uri="{FF2B5EF4-FFF2-40B4-BE49-F238E27FC236}">
                <a16:creationId xmlns:a16="http://schemas.microsoft.com/office/drawing/2014/main" id="{820E5744-F2EA-8DBE-EA53-7238C4D58D93}"/>
              </a:ext>
            </a:extLst>
          </p:cNvPr>
          <p:cNvSpPr txBox="1"/>
          <p:nvPr/>
        </p:nvSpPr>
        <p:spPr>
          <a:xfrm>
            <a:off x="9354590"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9" name="文本框 148">
            <a:extLst>
              <a:ext uri="{FF2B5EF4-FFF2-40B4-BE49-F238E27FC236}">
                <a16:creationId xmlns:a16="http://schemas.microsoft.com/office/drawing/2014/main" id="{AB598C5F-0889-0549-C91D-A091821CE079}"/>
              </a:ext>
            </a:extLst>
          </p:cNvPr>
          <p:cNvSpPr txBox="1"/>
          <p:nvPr/>
        </p:nvSpPr>
        <p:spPr>
          <a:xfrm>
            <a:off x="9795143"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50" name="文本框 149">
            <a:extLst>
              <a:ext uri="{FF2B5EF4-FFF2-40B4-BE49-F238E27FC236}">
                <a16:creationId xmlns:a16="http://schemas.microsoft.com/office/drawing/2014/main" id="{9D66B399-8E81-F78B-1751-7D39B4A37933}"/>
              </a:ext>
            </a:extLst>
          </p:cNvPr>
          <p:cNvSpPr txBox="1"/>
          <p:nvPr/>
        </p:nvSpPr>
        <p:spPr>
          <a:xfrm>
            <a:off x="10256808"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51" name="文本框 150">
            <a:extLst>
              <a:ext uri="{FF2B5EF4-FFF2-40B4-BE49-F238E27FC236}">
                <a16:creationId xmlns:a16="http://schemas.microsoft.com/office/drawing/2014/main" id="{1DFED3CE-28A5-AB37-47EE-323F2BC76471}"/>
              </a:ext>
            </a:extLst>
          </p:cNvPr>
          <p:cNvSpPr txBox="1"/>
          <p:nvPr/>
        </p:nvSpPr>
        <p:spPr>
          <a:xfrm>
            <a:off x="10697361" y="4236648"/>
            <a:ext cx="461665" cy="469538"/>
          </a:xfrm>
          <a:prstGeom prst="rect">
            <a:avLst/>
          </a:prstGeom>
          <a:noFill/>
        </p:spPr>
        <p:txBody>
          <a:bodyPr vert="eaVert" wrap="square" rtlCol="0">
            <a:spAutoFit/>
          </a:bodyPr>
          <a:lstStyle/>
          <a:p>
            <a:r>
              <a:rPr lang="en-US" altLang="zh-CN" dirty="0"/>
              <a:t>……</a:t>
            </a:r>
            <a:endParaRPr lang="zh-CN" altLang="en-US" dirty="0"/>
          </a:p>
        </p:txBody>
      </p:sp>
      <p:cxnSp>
        <p:nvCxnSpPr>
          <p:cNvPr id="153" name="直接箭头连接符 152">
            <a:extLst>
              <a:ext uri="{FF2B5EF4-FFF2-40B4-BE49-F238E27FC236}">
                <a16:creationId xmlns:a16="http://schemas.microsoft.com/office/drawing/2014/main" id="{75F6AE36-5409-0E86-CAA1-D3EC56B2922A}"/>
              </a:ext>
            </a:extLst>
          </p:cNvPr>
          <p:cNvCxnSpPr/>
          <p:nvPr/>
        </p:nvCxnSpPr>
        <p:spPr>
          <a:xfrm>
            <a:off x="5400675" y="2362001"/>
            <a:ext cx="0" cy="35751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BF595F95-51F8-A3A8-0BB8-83874F79B05B}"/>
              </a:ext>
            </a:extLst>
          </p:cNvPr>
          <p:cNvCxnSpPr/>
          <p:nvPr/>
        </p:nvCxnSpPr>
        <p:spPr>
          <a:xfrm>
            <a:off x="11382375" y="2331223"/>
            <a:ext cx="0" cy="35751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5" name="矩形 154">
            <a:extLst>
              <a:ext uri="{FF2B5EF4-FFF2-40B4-BE49-F238E27FC236}">
                <a16:creationId xmlns:a16="http://schemas.microsoft.com/office/drawing/2014/main" id="{3D19EB53-BF9F-4395-A042-08A4FC0740F8}"/>
              </a:ext>
            </a:extLst>
          </p:cNvPr>
          <p:cNvSpPr/>
          <p:nvPr/>
        </p:nvSpPr>
        <p:spPr>
          <a:xfrm>
            <a:off x="4215970" y="1999651"/>
            <a:ext cx="485885" cy="4029674"/>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590AC67-FD7C-7BF8-B36D-4331F2565C43}"/>
              </a:ext>
            </a:extLst>
          </p:cNvPr>
          <p:cNvSpPr/>
          <p:nvPr/>
        </p:nvSpPr>
        <p:spPr>
          <a:xfrm>
            <a:off x="10256808" y="1977944"/>
            <a:ext cx="485885" cy="4029674"/>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1A600A5-70D1-716C-7B12-33178F5D19FE}"/>
              </a:ext>
            </a:extLst>
          </p:cNvPr>
          <p:cNvSpPr/>
          <p:nvPr/>
        </p:nvSpPr>
        <p:spPr>
          <a:xfrm>
            <a:off x="6721749" y="1354136"/>
            <a:ext cx="1021304" cy="410254"/>
          </a:xfrm>
          <a:prstGeom prst="rect">
            <a:avLst/>
          </a:prstGeom>
          <a:solidFill>
            <a:schemeClr val="accent2">
              <a:lumMod val="40000"/>
              <a:lumOff val="60000"/>
            </a:schemeClr>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SSM_7</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59" name="连接符: 曲线 158">
            <a:extLst>
              <a:ext uri="{FF2B5EF4-FFF2-40B4-BE49-F238E27FC236}">
                <a16:creationId xmlns:a16="http://schemas.microsoft.com/office/drawing/2014/main" id="{77907419-1B4D-82CF-EFD0-F83440E15740}"/>
              </a:ext>
            </a:extLst>
          </p:cNvPr>
          <p:cNvCxnSpPr>
            <a:cxnSpLocks/>
            <a:stCxn id="155" idx="0"/>
            <a:endCxn id="157" idx="1"/>
          </p:cNvCxnSpPr>
          <p:nvPr/>
        </p:nvCxnSpPr>
        <p:spPr>
          <a:xfrm rot="5400000" flipH="1" flipV="1">
            <a:off x="5370137" y="648039"/>
            <a:ext cx="440388" cy="2262836"/>
          </a:xfrm>
          <a:prstGeom prst="curvedConnector2">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连接符: 曲线 160">
            <a:extLst>
              <a:ext uri="{FF2B5EF4-FFF2-40B4-BE49-F238E27FC236}">
                <a16:creationId xmlns:a16="http://schemas.microsoft.com/office/drawing/2014/main" id="{27CB25F4-C64E-0AF1-4E79-8B8934310215}"/>
              </a:ext>
            </a:extLst>
          </p:cNvPr>
          <p:cNvCxnSpPr>
            <a:cxnSpLocks/>
            <a:stCxn id="157" idx="3"/>
            <a:endCxn id="156" idx="0"/>
          </p:cNvCxnSpPr>
          <p:nvPr/>
        </p:nvCxnSpPr>
        <p:spPr>
          <a:xfrm>
            <a:off x="7743053" y="1559263"/>
            <a:ext cx="2756698" cy="418681"/>
          </a:xfrm>
          <a:prstGeom prst="curvedConnector2">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标题占位符 1">
            <a:extLst>
              <a:ext uri="{FF2B5EF4-FFF2-40B4-BE49-F238E27FC236}">
                <a16:creationId xmlns:a16="http://schemas.microsoft.com/office/drawing/2014/main" id="{1B158058-BD0B-EEEE-861E-EFA6542D4D3D}"/>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87082193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sp>
        <p:nvSpPr>
          <p:cNvPr id="2" name="文本框 1">
            <a:extLst>
              <a:ext uri="{FF2B5EF4-FFF2-40B4-BE49-F238E27FC236}">
                <a16:creationId xmlns:a16="http://schemas.microsoft.com/office/drawing/2014/main" id="{EA68DA72-2D46-C0DB-59FD-20A492C5FFF9}"/>
              </a:ext>
            </a:extLst>
          </p:cNvPr>
          <p:cNvSpPr txBox="1"/>
          <p:nvPr/>
        </p:nvSpPr>
        <p:spPr>
          <a:xfrm>
            <a:off x="2601957" y="3136612"/>
            <a:ext cx="7286625"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Mamba (</a:t>
            </a:r>
            <a:r>
              <a:rPr lang="en-US" altLang="zh-CN" sz="3200" b="1" dirty="0">
                <a:solidFill>
                  <a:schemeClr val="accent5">
                    <a:lumMod val="75000"/>
                  </a:schemeClr>
                </a:solidFill>
                <a:latin typeface="Arial" panose="020B0604020202020204"/>
                <a:ea typeface="微软雅黑" panose="020B0503020204020204" pitchFamily="34" charset="-122"/>
              </a:rPr>
              <a:t>Selective</a:t>
            </a:r>
            <a:r>
              <a:rPr lang="en-US" altLang="zh-CN" sz="3200" b="1" dirty="0">
                <a:solidFill>
                  <a:sysClr val="windowText" lastClr="000000"/>
                </a:solidFill>
                <a:latin typeface="Arial" panose="020B0604020202020204"/>
                <a:ea typeface="微软雅黑" panose="020B0503020204020204" pitchFamily="34" charset="-122"/>
              </a:rPr>
              <a:t> </a:t>
            </a:r>
            <a:r>
              <a:rPr lang="en-US" altLang="zh-CN" sz="3200" b="1" dirty="0">
                <a:solidFill>
                  <a:schemeClr val="accent5">
                    <a:lumMod val="50000"/>
                  </a:schemeClr>
                </a:solidFill>
                <a:latin typeface="Arial" panose="020B0604020202020204"/>
                <a:ea typeface="微软雅黑" panose="020B0503020204020204" pitchFamily="34" charset="-122"/>
              </a:rPr>
              <a:t>Scan</a:t>
            </a:r>
            <a:r>
              <a:rPr lang="en-US" altLang="zh-CN" sz="3200" b="1" dirty="0">
                <a:solidFill>
                  <a:sysClr val="windowText" lastClr="000000"/>
                </a:solidFill>
                <a:latin typeface="Arial" panose="020B0604020202020204"/>
                <a:ea typeface="微软雅黑" panose="020B0503020204020204" pitchFamily="34" charset="-122"/>
              </a:rPr>
              <a:t> S4 == S6)</a:t>
            </a:r>
          </a:p>
        </p:txBody>
      </p:sp>
    </p:spTree>
    <p:extLst>
      <p:ext uri="{BB962C8B-B14F-4D97-AF65-F5344CB8AC3E}">
        <p14:creationId xmlns:p14="http://schemas.microsoft.com/office/powerpoint/2010/main" val="19977595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A4D62A9D-039C-CD55-6FA2-15AA420D97DF}"/>
              </a:ext>
            </a:extLst>
          </p:cNvPr>
          <p:cNvSpPr txBox="1"/>
          <p:nvPr/>
        </p:nvSpPr>
        <p:spPr>
          <a:xfrm>
            <a:off x="660400" y="1033631"/>
            <a:ext cx="196720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S4 </a:t>
            </a:r>
            <a:r>
              <a:rPr lang="zh-CN" altLang="en-US" b="1" dirty="0">
                <a:latin typeface="Times New Roman" panose="02020603050405020304" pitchFamily="18" charset="0"/>
                <a:cs typeface="Times New Roman" panose="02020603050405020304" pitchFamily="18" charset="0"/>
              </a:rPr>
              <a:t>存在的问题</a:t>
            </a:r>
          </a:p>
        </p:txBody>
      </p:sp>
      <p:pic>
        <p:nvPicPr>
          <p:cNvPr id="4" name="图片 3">
            <a:extLst>
              <a:ext uri="{FF2B5EF4-FFF2-40B4-BE49-F238E27FC236}">
                <a16:creationId xmlns:a16="http://schemas.microsoft.com/office/drawing/2014/main" id="{573F0259-8CC5-364B-8E06-BF744A81522F}"/>
              </a:ext>
            </a:extLst>
          </p:cNvPr>
          <p:cNvPicPr>
            <a:picLocks noChangeAspect="1"/>
          </p:cNvPicPr>
          <p:nvPr/>
        </p:nvPicPr>
        <p:blipFill>
          <a:blip r:embed="rId4"/>
          <a:stretch>
            <a:fillRect/>
          </a:stretch>
        </p:blipFill>
        <p:spPr>
          <a:xfrm>
            <a:off x="389354" y="1866305"/>
            <a:ext cx="11343967" cy="2688039"/>
          </a:xfrm>
          <a:prstGeom prst="rect">
            <a:avLst/>
          </a:prstGeom>
        </p:spPr>
      </p:pic>
      <p:cxnSp>
        <p:nvCxnSpPr>
          <p:cNvPr id="6" name="直接连接符 5">
            <a:extLst>
              <a:ext uri="{FF2B5EF4-FFF2-40B4-BE49-F238E27FC236}">
                <a16:creationId xmlns:a16="http://schemas.microsoft.com/office/drawing/2014/main" id="{150B8BEC-CFAB-F3E2-DA9A-B010A00B97E2}"/>
              </a:ext>
            </a:extLst>
          </p:cNvPr>
          <p:cNvCxnSpPr>
            <a:cxnSpLocks/>
          </p:cNvCxnSpPr>
          <p:nvPr/>
        </p:nvCxnSpPr>
        <p:spPr>
          <a:xfrm>
            <a:off x="6061337" y="2085975"/>
            <a:ext cx="0" cy="276225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FD24D0B-15EA-CA54-E6A2-EAACD6918480}"/>
              </a:ext>
            </a:extLst>
          </p:cNvPr>
          <p:cNvSpPr txBox="1"/>
          <p:nvPr/>
        </p:nvSpPr>
        <p:spPr>
          <a:xfrm>
            <a:off x="7946099" y="5124022"/>
            <a:ext cx="2448106" cy="646331"/>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content-aware reasoning</a:t>
            </a:r>
          </a:p>
          <a:p>
            <a:pPr algn="ctr"/>
            <a:r>
              <a:rPr lang="zh-CN" altLang="en-US" dirty="0"/>
              <a:t>内容感知推理</a:t>
            </a:r>
          </a:p>
        </p:txBody>
      </p:sp>
      <p:sp>
        <p:nvSpPr>
          <p:cNvPr id="12" name="文本框 11">
            <a:extLst>
              <a:ext uri="{FF2B5EF4-FFF2-40B4-BE49-F238E27FC236}">
                <a16:creationId xmlns:a16="http://schemas.microsoft.com/office/drawing/2014/main" id="{C6B47ADF-2FDB-3E30-018A-829C5D9C8DAE}"/>
              </a:ext>
            </a:extLst>
          </p:cNvPr>
          <p:cNvSpPr txBox="1"/>
          <p:nvPr/>
        </p:nvSpPr>
        <p:spPr>
          <a:xfrm>
            <a:off x="2140889" y="5124022"/>
            <a:ext cx="2448106" cy="646331"/>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content-aware reasoning</a:t>
            </a:r>
          </a:p>
          <a:p>
            <a:pPr algn="ctr"/>
            <a:r>
              <a:rPr lang="zh-CN" altLang="en-US" dirty="0"/>
              <a:t>内容感知推理</a:t>
            </a:r>
          </a:p>
        </p:txBody>
      </p:sp>
      <p:cxnSp>
        <p:nvCxnSpPr>
          <p:cNvPr id="16" name="直接连接符 15">
            <a:extLst>
              <a:ext uri="{FF2B5EF4-FFF2-40B4-BE49-F238E27FC236}">
                <a16:creationId xmlns:a16="http://schemas.microsoft.com/office/drawing/2014/main" id="{C07D72CB-8CA0-6283-6A05-062F3620E419}"/>
              </a:ext>
            </a:extLst>
          </p:cNvPr>
          <p:cNvCxnSpPr/>
          <p:nvPr/>
        </p:nvCxnSpPr>
        <p:spPr>
          <a:xfrm>
            <a:off x="1943100" y="5124022"/>
            <a:ext cx="2676525" cy="714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74A6BCE-786E-4198-00EB-1F7C56D80F0D}"/>
              </a:ext>
            </a:extLst>
          </p:cNvPr>
          <p:cNvCxnSpPr>
            <a:cxnSpLocks/>
          </p:cNvCxnSpPr>
          <p:nvPr/>
        </p:nvCxnSpPr>
        <p:spPr>
          <a:xfrm flipV="1">
            <a:off x="2021465" y="5087510"/>
            <a:ext cx="2598160" cy="76496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72DFC9FA-2DED-AB0E-4AE3-2B76994A8D7D}"/>
              </a:ext>
            </a:extLst>
          </p:cNvPr>
          <p:cNvGrpSpPr/>
          <p:nvPr/>
        </p:nvGrpSpPr>
        <p:grpSpPr>
          <a:xfrm>
            <a:off x="8077200" y="5087510"/>
            <a:ext cx="2436429" cy="870899"/>
            <a:chOff x="8067675" y="4981575"/>
            <a:chExt cx="2436429" cy="870899"/>
          </a:xfrm>
        </p:grpSpPr>
        <p:cxnSp>
          <p:nvCxnSpPr>
            <p:cNvPr id="22" name="直接连接符 21">
              <a:extLst>
                <a:ext uri="{FF2B5EF4-FFF2-40B4-BE49-F238E27FC236}">
                  <a16:creationId xmlns:a16="http://schemas.microsoft.com/office/drawing/2014/main" id="{82A10B88-7434-3A5F-95C1-407F41D58CF9}"/>
                </a:ext>
              </a:extLst>
            </p:cNvPr>
            <p:cNvCxnSpPr/>
            <p:nvPr/>
          </p:nvCxnSpPr>
          <p:spPr>
            <a:xfrm>
              <a:off x="8067675" y="5481423"/>
              <a:ext cx="542925" cy="37105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9B4302B-99B9-B725-F509-8E8C5BC1B2DB}"/>
                </a:ext>
              </a:extLst>
            </p:cNvPr>
            <p:cNvCxnSpPr/>
            <p:nvPr/>
          </p:nvCxnSpPr>
          <p:spPr>
            <a:xfrm flipV="1">
              <a:off x="8601075" y="4981575"/>
              <a:ext cx="1903029" cy="870899"/>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91078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0762F08-F8F7-2279-A9C7-38A4249FA77C}"/>
              </a:ext>
            </a:extLst>
          </p:cNvPr>
          <p:cNvPicPr>
            <a:picLocks noChangeAspect="1"/>
          </p:cNvPicPr>
          <p:nvPr/>
        </p:nvPicPr>
        <p:blipFill>
          <a:blip r:embed="rId4"/>
          <a:stretch>
            <a:fillRect/>
          </a:stretch>
        </p:blipFill>
        <p:spPr>
          <a:xfrm>
            <a:off x="851338" y="1893441"/>
            <a:ext cx="10150475" cy="3071117"/>
          </a:xfrm>
          <a:prstGeom prst="rect">
            <a:avLst/>
          </a:prstGeom>
        </p:spPr>
      </p:pic>
      <p:sp>
        <p:nvSpPr>
          <p:cNvPr id="5" name="矩形 4">
            <a:extLst>
              <a:ext uri="{FF2B5EF4-FFF2-40B4-BE49-F238E27FC236}">
                <a16:creationId xmlns:a16="http://schemas.microsoft.com/office/drawing/2014/main" id="{39101DC4-F6E2-4B33-C952-3AF192DEAFA0}"/>
              </a:ext>
            </a:extLst>
          </p:cNvPr>
          <p:cNvSpPr/>
          <p:nvPr/>
        </p:nvSpPr>
        <p:spPr>
          <a:xfrm>
            <a:off x="6553200" y="3162301"/>
            <a:ext cx="361950" cy="7048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6A386E6-E16B-8858-3960-3EBA7F3B2C54}"/>
              </a:ext>
            </a:extLst>
          </p:cNvPr>
          <p:cNvSpPr/>
          <p:nvPr/>
        </p:nvSpPr>
        <p:spPr>
          <a:xfrm>
            <a:off x="1800225" y="3857626"/>
            <a:ext cx="523875" cy="285749"/>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B573582-3349-7136-B74F-4453F641485F}"/>
              </a:ext>
            </a:extLst>
          </p:cNvPr>
          <p:cNvSpPr/>
          <p:nvPr/>
        </p:nvSpPr>
        <p:spPr>
          <a:xfrm>
            <a:off x="6705600" y="3867151"/>
            <a:ext cx="895350" cy="266329"/>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7417C73-173C-EEFB-914D-C5A7004FAE52}"/>
              </a:ext>
            </a:extLst>
          </p:cNvPr>
          <p:cNvCxnSpPr>
            <a:stCxn id="6" idx="4"/>
          </p:cNvCxnSpPr>
          <p:nvPr/>
        </p:nvCxnSpPr>
        <p:spPr>
          <a:xfrm flipH="1">
            <a:off x="2057400" y="4143375"/>
            <a:ext cx="4763" cy="12573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1662360-377B-86C5-54A0-E40B01EB863E}"/>
              </a:ext>
            </a:extLst>
          </p:cNvPr>
          <p:cNvCxnSpPr>
            <a:stCxn id="7" idx="4"/>
          </p:cNvCxnSpPr>
          <p:nvPr/>
        </p:nvCxnSpPr>
        <p:spPr>
          <a:xfrm>
            <a:off x="7153275" y="4133480"/>
            <a:ext cx="0" cy="132155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93F081B-9E63-2476-D488-EA1308632DBD}"/>
              </a:ext>
            </a:extLst>
          </p:cNvPr>
          <p:cNvSpPr txBox="1"/>
          <p:nvPr/>
        </p:nvSpPr>
        <p:spPr>
          <a:xfrm>
            <a:off x="1588361" y="5517984"/>
            <a:ext cx="938077" cy="461665"/>
          </a:xfrm>
          <a:prstGeom prst="rect">
            <a:avLst/>
          </a:prstGeom>
          <a:noFill/>
        </p:spPr>
        <p:txBody>
          <a:bodyPr wrap="none" rtlCol="0">
            <a:spAutoFit/>
          </a:bodyPr>
          <a:lstStyle/>
          <a:p>
            <a:r>
              <a:rPr lang="en-US" altLang="zh-CN" sz="2400" b="1" dirty="0">
                <a:solidFill>
                  <a:srgbClr val="7030A0"/>
                </a:solidFill>
                <a:latin typeface="Times New Roman" panose="02020603050405020304" pitchFamily="18" charset="0"/>
                <a:cs typeface="Times New Roman" panose="02020603050405020304" pitchFamily="18" charset="0"/>
              </a:rPr>
              <a:t>D </a:t>
            </a:r>
            <a:r>
              <a:rPr lang="en-US" altLang="zh-CN" sz="2400" b="1" dirty="0">
                <a:latin typeface="Times New Roman" panose="02020603050405020304" pitchFamily="18" charset="0"/>
                <a:cs typeface="Times New Roman" panose="02020603050405020304" pitchFamily="18" charset="0"/>
              </a:rPr>
              <a:t>* N</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8BA4EBF-0BF6-41A9-5718-46011869305A}"/>
              </a:ext>
            </a:extLst>
          </p:cNvPr>
          <p:cNvSpPr txBox="1"/>
          <p:nvPr/>
        </p:nvSpPr>
        <p:spPr>
          <a:xfrm>
            <a:off x="6305550" y="5517984"/>
            <a:ext cx="1947008" cy="461665"/>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B</a:t>
            </a:r>
            <a:r>
              <a:rPr lang="en-US" altLang="zh-CN" sz="2400" b="1" dirty="0">
                <a:solidFill>
                  <a:srgbClr val="7030A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L</a:t>
            </a:r>
            <a:r>
              <a:rPr lang="en-US" altLang="zh-CN" sz="2400" b="1" dirty="0">
                <a:solidFill>
                  <a:srgbClr val="7030A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en-US" altLang="zh-CN" sz="2400" b="1" dirty="0">
                <a:solidFill>
                  <a:srgbClr val="7030A0"/>
                </a:solidFill>
                <a:latin typeface="Times New Roman" panose="02020603050405020304" pitchFamily="18" charset="0"/>
                <a:cs typeface="Times New Roman" panose="02020603050405020304" pitchFamily="18" charset="0"/>
              </a:rPr>
              <a:t> D </a:t>
            </a:r>
            <a:r>
              <a:rPr lang="en-US" altLang="zh-CN" sz="2400" b="1" dirty="0">
                <a:latin typeface="Times New Roman" panose="02020603050405020304" pitchFamily="18" charset="0"/>
                <a:cs typeface="Times New Roman" panose="02020603050405020304" pitchFamily="18" charset="0"/>
              </a:rPr>
              <a:t>* N</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45378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4E56A07-BC85-3F90-5048-178B77BC5D57}"/>
              </a:ext>
            </a:extLst>
          </p:cNvPr>
          <p:cNvPicPr>
            <a:picLocks noChangeAspect="1"/>
          </p:cNvPicPr>
          <p:nvPr/>
        </p:nvPicPr>
        <p:blipFill>
          <a:blip r:embed="rId4"/>
          <a:stretch>
            <a:fillRect/>
          </a:stretch>
        </p:blipFill>
        <p:spPr>
          <a:xfrm>
            <a:off x="1117979" y="3482876"/>
            <a:ext cx="9943342" cy="2952711"/>
          </a:xfrm>
          <a:prstGeom prst="rect">
            <a:avLst/>
          </a:prstGeom>
        </p:spPr>
      </p:pic>
      <p:pic>
        <p:nvPicPr>
          <p:cNvPr id="15" name="图片 14">
            <a:extLst>
              <a:ext uri="{FF2B5EF4-FFF2-40B4-BE49-F238E27FC236}">
                <a16:creationId xmlns:a16="http://schemas.microsoft.com/office/drawing/2014/main" id="{C41FF905-1AFA-23AA-324F-F38A6D2A0109}"/>
              </a:ext>
            </a:extLst>
          </p:cNvPr>
          <p:cNvPicPr>
            <a:picLocks noChangeAspect="1"/>
          </p:cNvPicPr>
          <p:nvPr/>
        </p:nvPicPr>
        <p:blipFill>
          <a:blip r:embed="rId5"/>
          <a:stretch>
            <a:fillRect/>
          </a:stretch>
        </p:blipFill>
        <p:spPr>
          <a:xfrm>
            <a:off x="4112823" y="1381994"/>
            <a:ext cx="3726252" cy="2204063"/>
          </a:xfrm>
          <a:prstGeom prst="rect">
            <a:avLst/>
          </a:prstGeom>
        </p:spPr>
      </p:pic>
    </p:spTree>
    <p:extLst>
      <p:ext uri="{BB962C8B-B14F-4D97-AF65-F5344CB8AC3E}">
        <p14:creationId xmlns:p14="http://schemas.microsoft.com/office/powerpoint/2010/main" val="6654679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sym typeface="+mn-ea"/>
              </a:rPr>
              <a:t>C</a:t>
            </a:r>
            <a:r>
              <a:rPr kumimoji="0" lang="en-US" altLang="zh-CN" sz="2600" b="1" i="0" u="none" strike="noStrike" kern="1200" cap="none" spc="0" normalizeH="0" baseline="0" noProof="0" dirty="0" err="1">
                <a:ln>
                  <a:noFill/>
                </a:ln>
                <a:solidFill>
                  <a:sysClr val="windowText" lastClr="000000"/>
                </a:solidFill>
                <a:effectLst/>
                <a:uLnTx/>
                <a:uFillTx/>
                <a:latin typeface="Arial" panose="020B0604020202020204"/>
                <a:ea typeface="微软雅黑" panose="020B0503020204020204" pitchFamily="34" charset="-122"/>
                <a:cs typeface="+mj-cs"/>
                <a:sym typeface="+mn-ea"/>
              </a:rPr>
              <a:t>ontents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sp>
        <p:nvSpPr>
          <p:cNvPr id="2" name="文本框 1">
            <a:extLst>
              <a:ext uri="{FF2B5EF4-FFF2-40B4-BE49-F238E27FC236}">
                <a16:creationId xmlns:a16="http://schemas.microsoft.com/office/drawing/2014/main" id="{EA68DA72-2D46-C0DB-59FD-20A492C5FFF9}"/>
              </a:ext>
            </a:extLst>
          </p:cNvPr>
          <p:cNvSpPr txBox="1"/>
          <p:nvPr/>
        </p:nvSpPr>
        <p:spPr>
          <a:xfrm>
            <a:off x="963805" y="2123001"/>
            <a:ext cx="10555095" cy="2611997"/>
          </a:xfrm>
          <a:prstGeom prst="rect">
            <a:avLst/>
          </a:prstGeom>
          <a:noFill/>
        </p:spPr>
        <p:txBody>
          <a:bodyPr wrap="square" rtlCol="0">
            <a:sp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、序列模型 </a:t>
            </a:r>
            <a:r>
              <a:rPr lang="en-US" altLang="zh-CN" sz="2800" dirty="0">
                <a:latin typeface="Times New Roman" panose="02020603050405020304" pitchFamily="18" charset="0"/>
                <a:cs typeface="Times New Roman" panose="02020603050405020304" pitchFamily="18" charset="0"/>
              </a:rPr>
              <a:t>(Sequence Model)</a:t>
            </a:r>
          </a:p>
          <a:p>
            <a:pPr>
              <a:lnSpc>
                <a:spcPct val="150000"/>
              </a:lnSpc>
            </a:pP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S4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tructured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tate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pace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equence Model)</a:t>
            </a:r>
          </a:p>
          <a:p>
            <a:pPr>
              <a:lnSpc>
                <a:spcPct val="150000"/>
              </a:lnSpc>
            </a:pP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Mamba (S6/</a:t>
            </a:r>
            <a:r>
              <a:rPr lang="en-US" altLang="zh-CN" sz="2800" b="1" dirty="0">
                <a:solidFill>
                  <a:srgbClr val="0070C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elective </a:t>
            </a:r>
            <a:r>
              <a:rPr lang="en-US" altLang="zh-CN" sz="2800" b="1" dirty="0">
                <a:solidFill>
                  <a:srgbClr val="0070C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can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tructured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tate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pace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equence Model)</a:t>
            </a:r>
          </a:p>
          <a:p>
            <a:pPr>
              <a:lnSpc>
                <a:spcPct val="150000"/>
              </a:lnSpc>
            </a:pP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Mamba</a:t>
            </a:r>
            <a:r>
              <a:rPr lang="zh-CN" altLang="en-US" sz="2800" dirty="0">
                <a:latin typeface="Times New Roman" panose="02020603050405020304" pitchFamily="18" charset="0"/>
                <a:cs typeface="Times New Roman" panose="02020603050405020304" pitchFamily="18" charset="0"/>
              </a:rPr>
              <a:t>在图像分割方面应用实例</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D4D3D2E-EEEE-2821-023F-8120FF4DE58D}"/>
              </a:ext>
            </a:extLst>
          </p:cNvPr>
          <p:cNvPicPr>
            <a:picLocks noChangeAspect="1"/>
          </p:cNvPicPr>
          <p:nvPr/>
        </p:nvPicPr>
        <p:blipFill>
          <a:blip r:embed="rId4"/>
          <a:stretch>
            <a:fillRect/>
          </a:stretch>
        </p:blipFill>
        <p:spPr>
          <a:xfrm>
            <a:off x="851338" y="1905463"/>
            <a:ext cx="10856619" cy="3833611"/>
          </a:xfrm>
          <a:prstGeom prst="rect">
            <a:avLst/>
          </a:prstGeom>
        </p:spPr>
      </p:pic>
    </p:spTree>
    <p:extLst>
      <p:ext uri="{BB962C8B-B14F-4D97-AF65-F5344CB8AC3E}">
        <p14:creationId xmlns:p14="http://schemas.microsoft.com/office/powerpoint/2010/main" val="4270986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5" name="图片 4">
            <a:extLst>
              <a:ext uri="{FF2B5EF4-FFF2-40B4-BE49-F238E27FC236}">
                <a16:creationId xmlns:a16="http://schemas.microsoft.com/office/drawing/2014/main" id="{FE9ED881-710B-EF1C-1E7F-F96BABE9EB51}"/>
              </a:ext>
            </a:extLst>
          </p:cNvPr>
          <p:cNvPicPr>
            <a:picLocks noChangeAspect="1"/>
          </p:cNvPicPr>
          <p:nvPr/>
        </p:nvPicPr>
        <p:blipFill>
          <a:blip r:embed="rId4"/>
          <a:stretch>
            <a:fillRect/>
          </a:stretch>
        </p:blipFill>
        <p:spPr>
          <a:xfrm>
            <a:off x="1838308" y="1676180"/>
            <a:ext cx="8048642" cy="4438590"/>
          </a:xfrm>
          <a:prstGeom prst="rect">
            <a:avLst/>
          </a:prstGeom>
        </p:spPr>
      </p:pic>
      <p:sp>
        <p:nvSpPr>
          <p:cNvPr id="9" name="文本框 8">
            <a:extLst>
              <a:ext uri="{FF2B5EF4-FFF2-40B4-BE49-F238E27FC236}">
                <a16:creationId xmlns:a16="http://schemas.microsoft.com/office/drawing/2014/main" id="{323836DD-5763-3AFF-2783-CFBD71BE9122}"/>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6086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DDD68C76-3755-0188-2B69-9965B7A89A1E}"/>
              </a:ext>
            </a:extLst>
          </p:cNvPr>
          <p:cNvPicPr>
            <a:picLocks noChangeAspect="1"/>
          </p:cNvPicPr>
          <p:nvPr/>
        </p:nvPicPr>
        <p:blipFill>
          <a:blip r:embed="rId4"/>
          <a:stretch>
            <a:fillRect/>
          </a:stretch>
        </p:blipFill>
        <p:spPr>
          <a:xfrm>
            <a:off x="1847850" y="1669726"/>
            <a:ext cx="8124826" cy="4427861"/>
          </a:xfrm>
          <a:prstGeom prst="rect">
            <a:avLst/>
          </a:prstGeom>
        </p:spPr>
      </p:pic>
      <p:sp>
        <p:nvSpPr>
          <p:cNvPr id="6" name="文本框 5">
            <a:extLst>
              <a:ext uri="{FF2B5EF4-FFF2-40B4-BE49-F238E27FC236}">
                <a16:creationId xmlns:a16="http://schemas.microsoft.com/office/drawing/2014/main" id="{AC147C31-D026-B81C-E90B-CAC961802EEC}"/>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7835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E62A4A6E-4407-737D-9E74-267070CFE690}"/>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F42116D0-E2DB-3734-3195-5D7405F023AA}"/>
              </a:ext>
            </a:extLst>
          </p:cNvPr>
          <p:cNvGrpSpPr/>
          <p:nvPr/>
        </p:nvGrpSpPr>
        <p:grpSpPr>
          <a:xfrm>
            <a:off x="1399745" y="3073237"/>
            <a:ext cx="2747324" cy="1314419"/>
            <a:chOff x="471340" y="4534293"/>
            <a:chExt cx="2747324" cy="1314419"/>
          </a:xfrm>
        </p:grpSpPr>
        <p:sp>
          <p:nvSpPr>
            <p:cNvPr id="4" name="矩形: 圆角 3">
              <a:extLst>
                <a:ext uri="{FF2B5EF4-FFF2-40B4-BE49-F238E27FC236}">
                  <a16:creationId xmlns:a16="http://schemas.microsoft.com/office/drawing/2014/main" id="{2F9ED8F0-E1E9-45F1-4488-5AE095132B21}"/>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1165B76-DA7B-8D7D-378A-3697BEE3543D}"/>
                    </a:ext>
                  </a:extLst>
                </p:cNvPr>
                <p:cNvSpPr txBox="1"/>
                <p:nvPr/>
              </p:nvSpPr>
              <p:spPr>
                <a:xfrm>
                  <a:off x="606718" y="4729837"/>
                  <a:ext cx="257955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0" dirty="0">
                      <a:solidFill>
                        <a:schemeClr val="tx1"/>
                      </a:solidFill>
                    </a:rPr>
                    <a:t>时间复杂度</a:t>
                  </a:r>
                  <a14:m>
                    <m:oMath xmlns:m="http://schemas.openxmlformats.org/officeDocument/2006/math">
                      <m:r>
                        <a:rPr lang="en-US" altLang="zh-CN" b="0" i="0"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dirty="0">
                      <a:solidFill>
                        <a:srgbClr val="FF0000"/>
                      </a:solidFill>
                    </a:rPr>
                    <a:t>可以</a:t>
                  </a:r>
                  <a:r>
                    <a:rPr lang="zh-CN" altLang="en-US" dirty="0"/>
                    <a:t>并行化训练</a:t>
                  </a:r>
                </a:p>
              </p:txBody>
            </p:sp>
          </mc:Choice>
          <mc:Fallback>
            <p:sp>
              <p:nvSpPr>
                <p:cNvPr id="5" name="文本框 4">
                  <a:extLst>
                    <a:ext uri="{FF2B5EF4-FFF2-40B4-BE49-F238E27FC236}">
                      <a16:creationId xmlns:a16="http://schemas.microsoft.com/office/drawing/2014/main" id="{51165B76-DA7B-8D7D-378A-3697BEE3543D}"/>
                    </a:ext>
                  </a:extLst>
                </p:cNvPr>
                <p:cNvSpPr txBox="1">
                  <a:spLocks noRot="1" noChangeAspect="1" noMove="1" noResize="1" noEditPoints="1" noAdjustHandles="1" noChangeArrowheads="1" noChangeShapeType="1" noTextEdit="1"/>
                </p:cNvSpPr>
                <p:nvPr/>
              </p:nvSpPr>
              <p:spPr>
                <a:xfrm>
                  <a:off x="606718" y="4729837"/>
                  <a:ext cx="2579552" cy="923330"/>
                </a:xfrm>
                <a:prstGeom prst="rect">
                  <a:avLst/>
                </a:prstGeom>
                <a:blipFill>
                  <a:blip r:embed="rId4"/>
                  <a:stretch>
                    <a:fillRect l="-1655" t="-3289" r="-473" b="-9211"/>
                  </a:stretch>
                </a:blipFill>
              </p:spPr>
              <p:txBody>
                <a:bodyPr/>
                <a:lstStyle/>
                <a:p>
                  <a:r>
                    <a:rPr lang="zh-CN" altLang="en-US">
                      <a:noFill/>
                    </a:rPr>
                    <a:t> </a:t>
                  </a:r>
                </a:p>
              </p:txBody>
            </p:sp>
          </mc:Fallback>
        </mc:AlternateContent>
      </p:grpSp>
      <p:sp>
        <p:nvSpPr>
          <p:cNvPr id="6" name="文本框 5">
            <a:extLst>
              <a:ext uri="{FF2B5EF4-FFF2-40B4-BE49-F238E27FC236}">
                <a16:creationId xmlns:a16="http://schemas.microsoft.com/office/drawing/2014/main" id="{A6FC0C48-72C0-761B-7BF3-0459C8E02FD5}"/>
              </a:ext>
            </a:extLst>
          </p:cNvPr>
          <p:cNvSpPr txBox="1"/>
          <p:nvPr/>
        </p:nvSpPr>
        <p:spPr>
          <a:xfrm>
            <a:off x="2518369" y="2561167"/>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S4</a:t>
            </a:r>
            <a:endParaRPr lang="zh-CN" altLang="en-US" sz="2400" b="1"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7DC04DBA-4B35-FF19-0FBF-1CAAFFE2ADF2}"/>
              </a:ext>
            </a:extLst>
          </p:cNvPr>
          <p:cNvCxnSpPr/>
          <p:nvPr/>
        </p:nvCxnSpPr>
        <p:spPr>
          <a:xfrm>
            <a:off x="4305300" y="3930954"/>
            <a:ext cx="3076575"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19B2B05-2D42-DAAF-4657-BCC6F2D165E8}"/>
              </a:ext>
            </a:extLst>
          </p:cNvPr>
          <p:cNvSpPr txBox="1"/>
          <p:nvPr/>
        </p:nvSpPr>
        <p:spPr>
          <a:xfrm>
            <a:off x="4962525" y="3424463"/>
            <a:ext cx="15087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 </a:t>
            </a:r>
            <a:r>
              <a:rPr lang="en-US" altLang="zh-CN" sz="2400" dirty="0">
                <a:solidFill>
                  <a:schemeClr val="accent5">
                    <a:lumMod val="75000"/>
                  </a:schemeClr>
                </a:solidFill>
                <a:latin typeface="Times New Roman" panose="02020603050405020304" pitchFamily="18" charset="0"/>
                <a:cs typeface="Times New Roman" panose="02020603050405020304" pitchFamily="18" charset="0"/>
              </a:rPr>
              <a:t>selective</a:t>
            </a:r>
          </a:p>
        </p:txBody>
      </p:sp>
      <p:grpSp>
        <p:nvGrpSpPr>
          <p:cNvPr id="11" name="组合 10">
            <a:extLst>
              <a:ext uri="{FF2B5EF4-FFF2-40B4-BE49-F238E27FC236}">
                <a16:creationId xmlns:a16="http://schemas.microsoft.com/office/drawing/2014/main" id="{45935885-FA1C-48AF-F30E-01AE65E457D9}"/>
              </a:ext>
            </a:extLst>
          </p:cNvPr>
          <p:cNvGrpSpPr/>
          <p:nvPr/>
        </p:nvGrpSpPr>
        <p:grpSpPr>
          <a:xfrm>
            <a:off x="7572508" y="3068519"/>
            <a:ext cx="2747324" cy="1314419"/>
            <a:chOff x="471340" y="4534293"/>
            <a:chExt cx="2747324" cy="1314419"/>
          </a:xfrm>
        </p:grpSpPr>
        <p:sp>
          <p:nvSpPr>
            <p:cNvPr id="12" name="矩形: 圆角 11">
              <a:extLst>
                <a:ext uri="{FF2B5EF4-FFF2-40B4-BE49-F238E27FC236}">
                  <a16:creationId xmlns:a16="http://schemas.microsoft.com/office/drawing/2014/main" id="{0EBE867C-8D25-6366-163E-55AC0BD6032A}"/>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C70EFB3-EB5A-DB6D-01E1-B1790242AD46}"/>
                    </a:ext>
                  </a:extLst>
                </p:cNvPr>
                <p:cNvSpPr txBox="1"/>
                <p:nvPr/>
              </p:nvSpPr>
              <p:spPr>
                <a:xfrm>
                  <a:off x="606718" y="4729837"/>
                  <a:ext cx="2579552" cy="923330"/>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zh-CN" altLang="en-US" i="1" smtClean="0">
                          <a:latin typeface="Cambria Math" panose="02040503050406030204" pitchFamily="18" charset="0"/>
                        </a:rPr>
                        <m:t>时间复杂度</m:t>
                      </m:r>
                      <m:r>
                        <a:rPr lang="en-US" altLang="zh-CN" b="0" i="1" smtClean="0">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strike="sngStrike" dirty="0">
                      <a:solidFill>
                        <a:srgbClr val="FF0000"/>
                      </a:solidFill>
                    </a:rPr>
                    <a:t>可以</a:t>
                  </a:r>
                  <a:r>
                    <a:rPr lang="zh-CN" altLang="en-US" strike="sngStrike" dirty="0"/>
                    <a:t>并行化训练</a:t>
                  </a:r>
                </a:p>
              </p:txBody>
            </p:sp>
          </mc:Choice>
          <mc:Fallback>
            <p:sp>
              <p:nvSpPr>
                <p:cNvPr id="13" name="文本框 12">
                  <a:extLst>
                    <a:ext uri="{FF2B5EF4-FFF2-40B4-BE49-F238E27FC236}">
                      <a16:creationId xmlns:a16="http://schemas.microsoft.com/office/drawing/2014/main" id="{8C70EFB3-EB5A-DB6D-01E1-B1790242AD46}"/>
                    </a:ext>
                  </a:extLst>
                </p:cNvPr>
                <p:cNvSpPr txBox="1">
                  <a:spLocks noRot="1" noChangeAspect="1" noMove="1" noResize="1" noEditPoints="1" noAdjustHandles="1" noChangeArrowheads="1" noChangeShapeType="1" noTextEdit="1"/>
                </p:cNvSpPr>
                <p:nvPr/>
              </p:nvSpPr>
              <p:spPr>
                <a:xfrm>
                  <a:off x="606718" y="4729837"/>
                  <a:ext cx="2579552" cy="923330"/>
                </a:xfrm>
                <a:prstGeom prst="rect">
                  <a:avLst/>
                </a:prstGeom>
                <a:blipFill>
                  <a:blip r:embed="rId5"/>
                  <a:stretch>
                    <a:fillRect l="-1415" t="-1316" r="-472" b="-92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3881497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43B527C-7095-FBBC-AC54-4F4776AF1B51}"/>
              </a:ext>
            </a:extLst>
          </p:cNvPr>
          <p:cNvPicPr>
            <a:picLocks noChangeAspect="1"/>
          </p:cNvPicPr>
          <p:nvPr/>
        </p:nvPicPr>
        <p:blipFill>
          <a:blip r:embed="rId4"/>
          <a:stretch>
            <a:fillRect/>
          </a:stretch>
        </p:blipFill>
        <p:spPr>
          <a:xfrm>
            <a:off x="978671" y="1896565"/>
            <a:ext cx="10048092" cy="4002755"/>
          </a:xfrm>
          <a:prstGeom prst="rect">
            <a:avLst/>
          </a:prstGeom>
        </p:spPr>
      </p:pic>
    </p:spTree>
    <p:extLst>
      <p:ext uri="{BB962C8B-B14F-4D97-AF65-F5344CB8AC3E}">
        <p14:creationId xmlns:p14="http://schemas.microsoft.com/office/powerpoint/2010/main" val="162295793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FD3D213-9C8B-8E39-DE3E-F94C20696935}"/>
              </a:ext>
            </a:extLst>
          </p:cNvPr>
          <p:cNvPicPr>
            <a:picLocks noChangeAspect="1"/>
          </p:cNvPicPr>
          <p:nvPr/>
        </p:nvPicPr>
        <p:blipFill>
          <a:blip r:embed="rId4"/>
          <a:stretch>
            <a:fillRect/>
          </a:stretch>
        </p:blipFill>
        <p:spPr>
          <a:xfrm>
            <a:off x="552779" y="1998495"/>
            <a:ext cx="10966121" cy="3256429"/>
          </a:xfrm>
          <a:prstGeom prst="rect">
            <a:avLst/>
          </a:prstGeom>
        </p:spPr>
      </p:pic>
      <p:sp>
        <p:nvSpPr>
          <p:cNvPr id="5" name="矩形 4">
            <a:extLst>
              <a:ext uri="{FF2B5EF4-FFF2-40B4-BE49-F238E27FC236}">
                <a16:creationId xmlns:a16="http://schemas.microsoft.com/office/drawing/2014/main" id="{1E0E9BC0-6FF1-746C-45CA-2E4ACEF2B50A}"/>
              </a:ext>
            </a:extLst>
          </p:cNvPr>
          <p:cNvSpPr/>
          <p:nvPr/>
        </p:nvSpPr>
        <p:spPr>
          <a:xfrm>
            <a:off x="9899009" y="3976382"/>
            <a:ext cx="1442907" cy="136740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63E5F15-D653-5AEF-9BE0-AAD666341A65}"/>
              </a:ext>
            </a:extLst>
          </p:cNvPr>
          <p:cNvSpPr txBox="1"/>
          <p:nvPr/>
        </p:nvSpPr>
        <p:spPr>
          <a:xfrm>
            <a:off x="9899009" y="5357436"/>
            <a:ext cx="1293944" cy="830997"/>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b="1" dirty="0">
                <a:solidFill>
                  <a:srgbClr val="C00000"/>
                </a:solidFill>
                <a:latin typeface="Arial" panose="020B0604020202020204"/>
                <a:ea typeface="微软雅黑" panose="020B0503020204020204" pitchFamily="34" charset="-122"/>
              </a:rPr>
              <a:t> Scan</a:t>
            </a:r>
          </a:p>
          <a:p>
            <a:r>
              <a:rPr lang="zh-CN" altLang="en-US" sz="2400" b="1" dirty="0">
                <a:solidFill>
                  <a:srgbClr val="C00000"/>
                </a:solidFill>
                <a:latin typeface="Arial" panose="020B0604020202020204"/>
                <a:ea typeface="微软雅黑" panose="020B0503020204020204" pitchFamily="34" charset="-122"/>
              </a:rPr>
              <a:t>     </a:t>
            </a:r>
            <a:r>
              <a:rPr lang="zh-CN" altLang="en-US" sz="2400" dirty="0">
                <a:solidFill>
                  <a:srgbClr val="C00000"/>
                </a:solidFill>
                <a:latin typeface="+mn-ea"/>
              </a:rPr>
              <a:t>略</a:t>
            </a:r>
          </a:p>
        </p:txBody>
      </p:sp>
    </p:spTree>
    <p:extLst>
      <p:ext uri="{BB962C8B-B14F-4D97-AF65-F5344CB8AC3E}">
        <p14:creationId xmlns:p14="http://schemas.microsoft.com/office/powerpoint/2010/main" val="18344473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CCAAD850-D2CA-9155-D093-7ACD51B5B966}"/>
              </a:ext>
            </a:extLst>
          </p:cNvPr>
          <p:cNvGrpSpPr/>
          <p:nvPr/>
        </p:nvGrpSpPr>
        <p:grpSpPr>
          <a:xfrm>
            <a:off x="2339529" y="2495379"/>
            <a:ext cx="7284716" cy="1867241"/>
            <a:chOff x="929104" y="2119240"/>
            <a:chExt cx="7284716" cy="1867241"/>
          </a:xfrm>
        </p:grpSpPr>
        <p:pic>
          <p:nvPicPr>
            <p:cNvPr id="7" name="图片 6">
              <a:extLst>
                <a:ext uri="{FF2B5EF4-FFF2-40B4-BE49-F238E27FC236}">
                  <a16:creationId xmlns:a16="http://schemas.microsoft.com/office/drawing/2014/main" id="{E9924F85-AC50-A5D2-EF33-25CF948E2C19}"/>
                </a:ext>
              </a:extLst>
            </p:cNvPr>
            <p:cNvPicPr>
              <a:picLocks noChangeAspect="1"/>
            </p:cNvPicPr>
            <p:nvPr/>
          </p:nvPicPr>
          <p:blipFill>
            <a:blip r:embed="rId4"/>
            <a:stretch>
              <a:fillRect/>
            </a:stretch>
          </p:blipFill>
          <p:spPr>
            <a:xfrm>
              <a:off x="929104" y="2119240"/>
              <a:ext cx="6365874" cy="1867241"/>
            </a:xfrm>
            <a:prstGeom prst="rect">
              <a:avLst/>
            </a:prstGeom>
          </p:spPr>
        </p:pic>
        <p:sp>
          <p:nvSpPr>
            <p:cNvPr id="9" name="文本框 8">
              <a:extLst>
                <a:ext uri="{FF2B5EF4-FFF2-40B4-BE49-F238E27FC236}">
                  <a16:creationId xmlns:a16="http://schemas.microsoft.com/office/drawing/2014/main" id="{A1037D9E-2848-F1A8-8A42-A7DECEAFA4ED}"/>
                </a:ext>
              </a:extLst>
            </p:cNvPr>
            <p:cNvSpPr txBox="1"/>
            <p:nvPr/>
          </p:nvSpPr>
          <p:spPr>
            <a:xfrm>
              <a:off x="7294978" y="2667700"/>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S4</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EC29863-59E1-AC9D-C597-C6B86A2A4DF5}"/>
                </a:ext>
              </a:extLst>
            </p:cNvPr>
            <p:cNvSpPr txBox="1"/>
            <p:nvPr/>
          </p:nvSpPr>
          <p:spPr>
            <a:xfrm>
              <a:off x="6886212" y="3052860"/>
              <a:ext cx="1327608" cy="461665"/>
            </a:xfrm>
            <a:prstGeom prst="rect">
              <a:avLst/>
            </a:prstGeom>
            <a:noFill/>
          </p:spPr>
          <p:txBody>
            <a:bodyPr wrap="none" rtlCol="0">
              <a:spAutoFit/>
            </a:bodyPr>
            <a:lstStyle/>
            <a:p>
              <a:r>
                <a:rPr lang="en-US" altLang="zh-CN" sz="2400"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0DBC3B8-3DFA-F401-30ED-064A2F778E1B}"/>
                </a:ext>
              </a:extLst>
            </p:cNvPr>
            <p:cNvSpPr txBox="1"/>
            <p:nvPr/>
          </p:nvSpPr>
          <p:spPr>
            <a:xfrm>
              <a:off x="6886212" y="3447218"/>
              <a:ext cx="1327608" cy="461665"/>
            </a:xfrm>
            <a:prstGeom prst="rect">
              <a:avLst/>
            </a:prstGeom>
            <a:noFill/>
          </p:spPr>
          <p:txBody>
            <a:bodyPr wrap="square" rtlCol="0">
              <a:spAutoFit/>
            </a:bodyPr>
            <a:lstStyle/>
            <a:p>
              <a:pPr algn="ctr"/>
              <a:r>
                <a:rPr lang="en-US" altLang="zh-CN" sz="2400"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sz="2400" b="1" dirty="0">
                <a:solidFill>
                  <a:schemeClr val="accent5">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719292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DE71B095-DA30-A370-250B-95E28B55A827}"/>
              </a:ext>
            </a:extLst>
          </p:cNvPr>
          <p:cNvSpPr txBox="1"/>
          <p:nvPr/>
        </p:nvSpPr>
        <p:spPr>
          <a:xfrm>
            <a:off x="660400" y="1033631"/>
            <a:ext cx="332014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Mamba </a:t>
            </a:r>
            <a:r>
              <a:rPr lang="zh-CN" altLang="en-US" b="1" dirty="0">
                <a:latin typeface="Times New Roman" panose="02020603050405020304" pitchFamily="18" charset="0"/>
                <a:cs typeface="Times New Roman" panose="02020603050405020304" pitchFamily="18" charset="0"/>
              </a:rPr>
              <a:t>架构 </a:t>
            </a:r>
            <a:r>
              <a:rPr lang="en-US" altLang="zh-CN" b="1" dirty="0">
                <a:latin typeface="Times New Roman" panose="02020603050405020304" pitchFamily="18" charset="0"/>
                <a:cs typeface="Times New Roman" panose="02020603050405020304" pitchFamily="18" charset="0"/>
              </a:rPr>
              <a:t>– Mamba </a:t>
            </a:r>
            <a:r>
              <a:rPr lang="zh-CN" altLang="en-US" b="1" dirty="0">
                <a:latin typeface="Times New Roman" panose="02020603050405020304" pitchFamily="18" charset="0"/>
                <a:cs typeface="Times New Roman" panose="02020603050405020304" pitchFamily="18" charset="0"/>
              </a:rPr>
              <a:t>模块</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E62F52E-F83C-45F1-7EAD-45C0A7560BB5}"/>
              </a:ext>
            </a:extLst>
          </p:cNvPr>
          <p:cNvPicPr>
            <a:picLocks noChangeAspect="1"/>
          </p:cNvPicPr>
          <p:nvPr/>
        </p:nvPicPr>
        <p:blipFill>
          <a:blip r:embed="rId4"/>
          <a:stretch>
            <a:fillRect/>
          </a:stretch>
        </p:blipFill>
        <p:spPr>
          <a:xfrm>
            <a:off x="978671" y="1712882"/>
            <a:ext cx="9874081" cy="3923442"/>
          </a:xfrm>
          <a:prstGeom prst="rect">
            <a:avLst/>
          </a:prstGeom>
        </p:spPr>
      </p:pic>
    </p:spTree>
    <p:extLst>
      <p:ext uri="{BB962C8B-B14F-4D97-AF65-F5344CB8AC3E}">
        <p14:creationId xmlns:p14="http://schemas.microsoft.com/office/powerpoint/2010/main" val="12361448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2052" name="Picture 4">
            <a:extLst>
              <a:ext uri="{FF2B5EF4-FFF2-40B4-BE49-F238E27FC236}">
                <a16:creationId xmlns:a16="http://schemas.microsoft.com/office/drawing/2014/main" id="{9FC19489-8FD2-AFBB-2142-21484D61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931" y="847903"/>
            <a:ext cx="4400710" cy="56479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65138A1-983A-730A-009F-7D793FFCD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1785237"/>
            <a:ext cx="5030671" cy="42512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F131D6B-A7B1-0DF5-470E-D3EF417022D7}"/>
              </a:ext>
            </a:extLst>
          </p:cNvPr>
          <p:cNvSpPr txBox="1"/>
          <p:nvPr/>
        </p:nvSpPr>
        <p:spPr>
          <a:xfrm>
            <a:off x="660400" y="1033631"/>
            <a:ext cx="332014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Mamba </a:t>
            </a:r>
            <a:r>
              <a:rPr lang="zh-CN" altLang="en-US" b="1" dirty="0">
                <a:latin typeface="Times New Roman" panose="02020603050405020304" pitchFamily="18" charset="0"/>
                <a:cs typeface="Times New Roman" panose="02020603050405020304" pitchFamily="18" charset="0"/>
              </a:rPr>
              <a:t>架构 </a:t>
            </a:r>
            <a:r>
              <a:rPr lang="en-US" altLang="zh-CN" b="1" dirty="0">
                <a:latin typeface="Times New Roman" panose="02020603050405020304" pitchFamily="18" charset="0"/>
                <a:cs typeface="Times New Roman" panose="02020603050405020304" pitchFamily="18" charset="0"/>
              </a:rPr>
              <a:t>– Mamba </a:t>
            </a:r>
            <a:r>
              <a:rPr lang="zh-CN" altLang="en-US" b="1" dirty="0">
                <a:latin typeface="Times New Roman" panose="02020603050405020304" pitchFamily="18" charset="0"/>
                <a:cs typeface="Times New Roman" panose="02020603050405020304" pitchFamily="18" charset="0"/>
              </a:rPr>
              <a:t>模块</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47212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0233D298-C644-4DE1-8A66-6DFCFCDD7989}"/>
              </a:ext>
            </a:extLst>
          </p:cNvPr>
          <p:cNvSpPr txBox="1"/>
          <p:nvPr/>
        </p:nvSpPr>
        <p:spPr>
          <a:xfrm>
            <a:off x="660400" y="1033631"/>
            <a:ext cx="374333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架构性能对比（针对长程依赖）</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650CB7FE-F8C1-E3A3-BBA7-0CA9D17944C5}"/>
              </a:ext>
            </a:extLst>
          </p:cNvPr>
          <p:cNvGrpSpPr/>
          <p:nvPr/>
        </p:nvGrpSpPr>
        <p:grpSpPr>
          <a:xfrm>
            <a:off x="1889962" y="2036907"/>
            <a:ext cx="7566503" cy="3444833"/>
            <a:chOff x="2158410" y="1676180"/>
            <a:chExt cx="7566503" cy="3444833"/>
          </a:xfrm>
        </p:grpSpPr>
        <p:pic>
          <p:nvPicPr>
            <p:cNvPr id="5" name="图片 4">
              <a:extLst>
                <a:ext uri="{FF2B5EF4-FFF2-40B4-BE49-F238E27FC236}">
                  <a16:creationId xmlns:a16="http://schemas.microsoft.com/office/drawing/2014/main" id="{A3652576-8D37-5FC7-8144-F1212768C5B6}"/>
                </a:ext>
              </a:extLst>
            </p:cNvPr>
            <p:cNvPicPr>
              <a:picLocks noChangeAspect="1"/>
            </p:cNvPicPr>
            <p:nvPr/>
          </p:nvPicPr>
          <p:blipFill rotWithShape="1">
            <a:blip r:embed="rId4"/>
            <a:srcRect b="53516"/>
            <a:stretch/>
          </p:blipFill>
          <p:spPr>
            <a:xfrm>
              <a:off x="2158410" y="1676180"/>
              <a:ext cx="7566503" cy="2024149"/>
            </a:xfrm>
            <a:prstGeom prst="rect">
              <a:avLst/>
            </a:prstGeom>
          </p:spPr>
        </p:pic>
        <p:pic>
          <p:nvPicPr>
            <p:cNvPr id="2" name="图片 1">
              <a:extLst>
                <a:ext uri="{FF2B5EF4-FFF2-40B4-BE49-F238E27FC236}">
                  <a16:creationId xmlns:a16="http://schemas.microsoft.com/office/drawing/2014/main" id="{EBC982DF-78DC-C09B-0F8F-AC7ECDC65E35}"/>
                </a:ext>
              </a:extLst>
            </p:cNvPr>
            <p:cNvPicPr>
              <a:picLocks noChangeAspect="1"/>
            </p:cNvPicPr>
            <p:nvPr/>
          </p:nvPicPr>
          <p:blipFill rotWithShape="1">
            <a:blip r:embed="rId4"/>
            <a:srcRect t="67303"/>
            <a:stretch/>
          </p:blipFill>
          <p:spPr>
            <a:xfrm>
              <a:off x="2158410" y="3697200"/>
              <a:ext cx="7566503" cy="1423813"/>
            </a:xfrm>
            <a:prstGeom prst="rect">
              <a:avLst/>
            </a:prstGeom>
          </p:spPr>
        </p:pic>
      </p:grpSp>
    </p:spTree>
    <p:extLst>
      <p:ext uri="{BB962C8B-B14F-4D97-AF65-F5344CB8AC3E}">
        <p14:creationId xmlns:p14="http://schemas.microsoft.com/office/powerpoint/2010/main" val="18007323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3131415"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Sequence Model</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8551BFAA-063C-DA18-5763-EF976EEAC27C}"/>
              </a:ext>
            </a:extLst>
          </p:cNvPr>
          <p:cNvSpPr txBox="1"/>
          <p:nvPr/>
        </p:nvSpPr>
        <p:spPr>
          <a:xfrm>
            <a:off x="592554" y="1064298"/>
            <a:ext cx="970650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i="0" dirty="0">
                <a:solidFill>
                  <a:srgbClr val="F73131"/>
                </a:solidFill>
                <a:effectLst/>
                <a:latin typeface="Arial" panose="020B0604020202020204" pitchFamily="34" charset="0"/>
              </a:rPr>
              <a:t>序列模型</a:t>
            </a:r>
            <a:r>
              <a:rPr lang="zh-CN" altLang="en-US" b="0" i="0" dirty="0">
                <a:solidFill>
                  <a:srgbClr val="333333"/>
                </a:solidFill>
                <a:effectLst/>
                <a:latin typeface="Arial" panose="020B0604020202020204" pitchFamily="34" charset="0"/>
              </a:rPr>
              <a:t>：输入输出均为</a:t>
            </a:r>
            <a:r>
              <a:rPr lang="zh-CN" altLang="en-US" b="1" i="0" dirty="0">
                <a:solidFill>
                  <a:srgbClr val="333333"/>
                </a:solidFill>
                <a:effectLst/>
                <a:latin typeface="Arial" panose="020B0604020202020204" pitchFamily="34" charset="0"/>
              </a:rPr>
              <a:t>序列数据</a:t>
            </a:r>
            <a:r>
              <a:rPr lang="zh-CN" altLang="en-US" b="0" i="0" dirty="0">
                <a:solidFill>
                  <a:srgbClr val="333333"/>
                </a:solidFill>
                <a:effectLst/>
                <a:latin typeface="Arial" panose="020B0604020202020204" pitchFamily="34" charset="0"/>
              </a:rPr>
              <a:t>的模型</a:t>
            </a:r>
            <a:r>
              <a:rPr lang="zh-CN" altLang="en-US" dirty="0">
                <a:solidFill>
                  <a:srgbClr val="333333"/>
                </a:solidFill>
                <a:latin typeface="Arial" panose="020B0604020202020204" pitchFamily="34" charset="0"/>
              </a:rPr>
              <a:t>；</a:t>
            </a:r>
            <a:r>
              <a:rPr lang="zh-CN" altLang="en-US" b="0" i="0" dirty="0">
                <a:solidFill>
                  <a:srgbClr val="333333"/>
                </a:solidFill>
                <a:effectLst/>
                <a:latin typeface="Arial" panose="020B0604020202020204" pitchFamily="34" charset="0"/>
              </a:rPr>
              <a:t>序列模型将</a:t>
            </a:r>
            <a:r>
              <a:rPr lang="zh-CN" altLang="en-US" b="1" i="0" dirty="0">
                <a:solidFill>
                  <a:srgbClr val="333333"/>
                </a:solidFill>
                <a:effectLst/>
                <a:latin typeface="Arial" panose="020B0604020202020204" pitchFamily="34" charset="0"/>
              </a:rPr>
              <a:t>输入序列数据</a:t>
            </a:r>
            <a:r>
              <a:rPr lang="zh-CN" altLang="en-US" b="0" i="0" dirty="0">
                <a:solidFill>
                  <a:srgbClr val="333333"/>
                </a:solidFill>
                <a:effectLst/>
                <a:latin typeface="Arial" panose="020B0604020202020204" pitchFamily="34" charset="0"/>
              </a:rPr>
              <a:t>转换为</a:t>
            </a:r>
            <a:r>
              <a:rPr lang="zh-CN" altLang="en-US" b="1" i="0" dirty="0">
                <a:solidFill>
                  <a:srgbClr val="333333"/>
                </a:solidFill>
                <a:effectLst/>
                <a:latin typeface="Arial" panose="020B0604020202020204" pitchFamily="34" charset="0"/>
              </a:rPr>
              <a:t>目标序列数据</a:t>
            </a:r>
            <a:r>
              <a:rPr lang="zh-CN" altLang="en-US" b="0" i="0" dirty="0">
                <a:solidFill>
                  <a:srgbClr val="333333"/>
                </a:solidFill>
                <a:effectLst/>
                <a:latin typeface="Arial" panose="020B0604020202020204" pitchFamily="34" charset="0"/>
              </a:rPr>
              <a:t>。</a:t>
            </a:r>
            <a:endParaRPr lang="zh-CN" altLang="en-US" dirty="0"/>
          </a:p>
        </p:txBody>
      </p:sp>
      <p:pic>
        <p:nvPicPr>
          <p:cNvPr id="9" name="图片 8">
            <a:extLst>
              <a:ext uri="{FF2B5EF4-FFF2-40B4-BE49-F238E27FC236}">
                <a16:creationId xmlns:a16="http://schemas.microsoft.com/office/drawing/2014/main" id="{50FAE604-3E31-EA49-CB6B-0A0F026A2B27}"/>
              </a:ext>
            </a:extLst>
          </p:cNvPr>
          <p:cNvPicPr>
            <a:picLocks noChangeAspect="1"/>
          </p:cNvPicPr>
          <p:nvPr/>
        </p:nvPicPr>
        <p:blipFill>
          <a:blip r:embed="rId4"/>
          <a:stretch>
            <a:fillRect/>
          </a:stretch>
        </p:blipFill>
        <p:spPr>
          <a:xfrm>
            <a:off x="7791286" y="1495344"/>
            <a:ext cx="1917381" cy="3262039"/>
          </a:xfrm>
          <a:prstGeom prst="rect">
            <a:avLst/>
          </a:prstGeom>
        </p:spPr>
      </p:pic>
      <p:pic>
        <p:nvPicPr>
          <p:cNvPr id="20" name="图片 19">
            <a:extLst>
              <a:ext uri="{FF2B5EF4-FFF2-40B4-BE49-F238E27FC236}">
                <a16:creationId xmlns:a16="http://schemas.microsoft.com/office/drawing/2014/main" id="{60AD2E40-AB41-25E0-C919-B6064EF544EF}"/>
              </a:ext>
            </a:extLst>
          </p:cNvPr>
          <p:cNvPicPr>
            <a:picLocks noChangeAspect="1"/>
          </p:cNvPicPr>
          <p:nvPr/>
        </p:nvPicPr>
        <p:blipFill>
          <a:blip r:embed="rId5"/>
          <a:stretch>
            <a:fillRect/>
          </a:stretch>
        </p:blipFill>
        <p:spPr>
          <a:xfrm>
            <a:off x="775923" y="2185461"/>
            <a:ext cx="5563519" cy="1723291"/>
          </a:xfrm>
          <a:prstGeom prst="rect">
            <a:avLst/>
          </a:prstGeom>
        </p:spPr>
      </p:pic>
      <p:pic>
        <p:nvPicPr>
          <p:cNvPr id="22" name="图片 21">
            <a:extLst>
              <a:ext uri="{FF2B5EF4-FFF2-40B4-BE49-F238E27FC236}">
                <a16:creationId xmlns:a16="http://schemas.microsoft.com/office/drawing/2014/main" id="{F214CB7B-4BE9-4E24-091A-D6E0DA06D689}"/>
              </a:ext>
            </a:extLst>
          </p:cNvPr>
          <p:cNvPicPr>
            <a:picLocks noChangeAspect="1"/>
          </p:cNvPicPr>
          <p:nvPr/>
        </p:nvPicPr>
        <p:blipFill>
          <a:blip r:embed="rId6"/>
          <a:stretch>
            <a:fillRect/>
          </a:stretch>
        </p:blipFill>
        <p:spPr>
          <a:xfrm>
            <a:off x="3217081" y="4072557"/>
            <a:ext cx="828869" cy="311200"/>
          </a:xfrm>
          <a:prstGeom prst="rect">
            <a:avLst/>
          </a:prstGeom>
        </p:spPr>
      </p:pic>
      <p:grpSp>
        <p:nvGrpSpPr>
          <p:cNvPr id="36" name="组合 35">
            <a:extLst>
              <a:ext uri="{FF2B5EF4-FFF2-40B4-BE49-F238E27FC236}">
                <a16:creationId xmlns:a16="http://schemas.microsoft.com/office/drawing/2014/main" id="{8E3E3C2E-1E61-1801-2274-56C0F52E9270}"/>
              </a:ext>
            </a:extLst>
          </p:cNvPr>
          <p:cNvGrpSpPr/>
          <p:nvPr/>
        </p:nvGrpSpPr>
        <p:grpSpPr>
          <a:xfrm>
            <a:off x="2364214" y="4872307"/>
            <a:ext cx="2747324" cy="1314419"/>
            <a:chOff x="471340" y="4534293"/>
            <a:chExt cx="2747324" cy="1314419"/>
          </a:xfrm>
        </p:grpSpPr>
        <p:sp>
          <p:nvSpPr>
            <p:cNvPr id="35" name="矩形: 圆角 34">
              <a:extLst>
                <a:ext uri="{FF2B5EF4-FFF2-40B4-BE49-F238E27FC236}">
                  <a16:creationId xmlns:a16="http://schemas.microsoft.com/office/drawing/2014/main" id="{A0C68483-3394-97C1-5ED5-3C64FA167F87}"/>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EF4E5366-3656-64E7-C3AD-EB4B85C486E4}"/>
                    </a:ext>
                  </a:extLst>
                </p:cNvPr>
                <p:cNvSpPr txBox="1"/>
                <p:nvPr/>
              </p:nvSpPr>
              <p:spPr>
                <a:xfrm>
                  <a:off x="683488" y="4729837"/>
                  <a:ext cx="2319866" cy="92333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时间</a:t>
                  </a:r>
                  <a14:m>
                    <m:oMath xmlns:m="http://schemas.openxmlformats.org/officeDocument/2006/math">
                      <m:r>
                        <a:rPr lang="zh-CN" altLang="en-US" b="0" i="1">
                          <a:solidFill>
                            <a:schemeClr val="tx1"/>
                          </a:solidFill>
                          <a:latin typeface="Cambria Math" panose="02040503050406030204" pitchFamily="18" charset="0"/>
                        </a:rPr>
                        <m:t>复杂度</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存在信息忘却问题</a:t>
                  </a:r>
                  <a:endParaRPr lang="en-US" altLang="zh-CN" dirty="0">
                    <a:solidFill>
                      <a:srgbClr val="FF0000"/>
                    </a:solidFill>
                  </a:endParaRPr>
                </a:p>
                <a:p>
                  <a:pPr marL="285750" indent="-285750">
                    <a:buFont typeface="Wingdings" panose="05000000000000000000" pitchFamily="2" charset="2"/>
                    <a:buChar char="Ø"/>
                  </a:pPr>
                  <a:r>
                    <a:rPr lang="zh-CN" altLang="en-US" dirty="0">
                      <a:solidFill>
                        <a:srgbClr val="FF0000"/>
                      </a:solidFill>
                    </a:rPr>
                    <a:t>无法并行化训练</a:t>
                  </a:r>
                </a:p>
              </p:txBody>
            </p:sp>
          </mc:Choice>
          <mc:Fallback>
            <p:sp>
              <p:nvSpPr>
                <p:cNvPr id="33" name="文本框 32">
                  <a:extLst>
                    <a:ext uri="{FF2B5EF4-FFF2-40B4-BE49-F238E27FC236}">
                      <a16:creationId xmlns:a16="http://schemas.microsoft.com/office/drawing/2014/main" id="{EF4E5366-3656-64E7-C3AD-EB4B85C486E4}"/>
                    </a:ext>
                  </a:extLst>
                </p:cNvPr>
                <p:cNvSpPr txBox="1">
                  <a:spLocks noRot="1" noChangeAspect="1" noMove="1" noResize="1" noEditPoints="1" noAdjustHandles="1" noChangeArrowheads="1" noChangeShapeType="1" noTextEdit="1"/>
                </p:cNvSpPr>
                <p:nvPr/>
              </p:nvSpPr>
              <p:spPr>
                <a:xfrm>
                  <a:off x="683488" y="4729837"/>
                  <a:ext cx="2319866" cy="923330"/>
                </a:xfrm>
                <a:prstGeom prst="rect">
                  <a:avLst/>
                </a:prstGeom>
                <a:blipFill>
                  <a:blip r:embed="rId7"/>
                  <a:stretch>
                    <a:fillRect l="-1842" t="-3289" r="-2105" b="-9211"/>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C50F645D-FF4A-9BEF-2319-2EF4DC54B392}"/>
              </a:ext>
            </a:extLst>
          </p:cNvPr>
          <p:cNvGrpSpPr/>
          <p:nvPr/>
        </p:nvGrpSpPr>
        <p:grpSpPr>
          <a:xfrm>
            <a:off x="7376314" y="4872307"/>
            <a:ext cx="2747324" cy="1314419"/>
            <a:chOff x="4940171" y="5138717"/>
            <a:chExt cx="2747324" cy="1314419"/>
          </a:xfrm>
        </p:grpSpPr>
        <p:sp>
          <p:nvSpPr>
            <p:cNvPr id="37" name="矩形: 圆角 36">
              <a:extLst>
                <a:ext uri="{FF2B5EF4-FFF2-40B4-BE49-F238E27FC236}">
                  <a16:creationId xmlns:a16="http://schemas.microsoft.com/office/drawing/2014/main" id="{21C90897-3096-6CC2-FD47-17B616C0D969}"/>
                </a:ext>
              </a:extLst>
            </p:cNvPr>
            <p:cNvSpPr/>
            <p:nvPr/>
          </p:nvSpPr>
          <p:spPr>
            <a:xfrm>
              <a:off x="4940171" y="5138717"/>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F577E3BF-7DB7-9116-04C5-700BE6FD96CB}"/>
                    </a:ext>
                  </a:extLst>
                </p:cNvPr>
                <p:cNvSpPr txBox="1"/>
                <p:nvPr/>
              </p:nvSpPr>
              <p:spPr>
                <a:xfrm>
                  <a:off x="5179259" y="5334261"/>
                  <a:ext cx="2269147" cy="923330"/>
                </a:xfrm>
                <a:prstGeom prst="rect">
                  <a:avLst/>
                </a:prstGeom>
                <a:noFill/>
              </p:spPr>
              <p:txBody>
                <a:bodyPr wrap="none" rtlCol="0">
                  <a:spAutoFit/>
                </a:bodyPr>
                <a:lstStyle/>
                <a:p>
                  <a:pPr marL="285750" indent="-285750">
                    <a:buFont typeface="Wingdings" panose="05000000000000000000" pitchFamily="2" charset="2"/>
                    <a:buChar char="Ø"/>
                  </a:pPr>
                  <a14:m>
                    <m:oMath xmlns:m="http://schemas.openxmlformats.org/officeDocument/2006/math">
                      <m:r>
                        <a:rPr lang="zh-CN" altLang="en-US" i="1">
                          <a:solidFill>
                            <a:srgbClr val="FF0000"/>
                          </a:solidFill>
                          <a:latin typeface="Cambria Math" panose="02040503050406030204" pitchFamily="18" charset="0"/>
                        </a:rPr>
                        <m:t>时间复杂度</m:t>
                      </m:r>
                      <m:r>
                        <a:rPr lang="en-US" altLang="zh-CN" b="0" i="1" smtClean="0">
                          <a:solidFill>
                            <a:srgbClr val="FF0000"/>
                          </a:solidFill>
                          <a:latin typeface="Cambria Math" panose="02040503050406030204" pitchFamily="18" charset="0"/>
                        </a:rPr>
                        <m:t>𝑂</m:t>
                      </m:r>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𝑁</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oMath>
                  </a14:m>
                  <a:endParaRPr lang="en-US" altLang="zh-CN" dirty="0">
                    <a:solidFill>
                      <a:srgbClr val="FF0000"/>
                    </a:solidFill>
                  </a:endParaRPr>
                </a:p>
                <a:p>
                  <a:pPr marL="285750" indent="-285750">
                    <a:buFont typeface="Wingdings" panose="05000000000000000000" pitchFamily="2" charset="2"/>
                    <a:buChar char="Ø"/>
                  </a:pPr>
                  <a:r>
                    <a:rPr lang="zh-CN" altLang="en-US" dirty="0"/>
                    <a:t>保留全部信息</a:t>
                  </a:r>
                  <a:endParaRPr lang="en-US" altLang="zh-CN" dirty="0"/>
                </a:p>
                <a:p>
                  <a:pPr marL="285750" indent="-285750">
                    <a:buFont typeface="Wingdings" panose="05000000000000000000" pitchFamily="2" charset="2"/>
                    <a:buChar char="Ø"/>
                  </a:pPr>
                  <a:r>
                    <a:rPr lang="zh-CN" altLang="en-US" dirty="0"/>
                    <a:t>可以并行化训练</a:t>
                  </a:r>
                </a:p>
              </p:txBody>
            </p:sp>
          </mc:Choice>
          <mc:Fallback>
            <p:sp>
              <p:nvSpPr>
                <p:cNvPr id="34" name="文本框 33">
                  <a:extLst>
                    <a:ext uri="{FF2B5EF4-FFF2-40B4-BE49-F238E27FC236}">
                      <a16:creationId xmlns:a16="http://schemas.microsoft.com/office/drawing/2014/main" id="{F577E3BF-7DB7-9116-04C5-700BE6FD96CB}"/>
                    </a:ext>
                  </a:extLst>
                </p:cNvPr>
                <p:cNvSpPr txBox="1">
                  <a:spLocks noRot="1" noChangeAspect="1" noMove="1" noResize="1" noEditPoints="1" noAdjustHandles="1" noChangeArrowheads="1" noChangeShapeType="1" noTextEdit="1"/>
                </p:cNvSpPr>
                <p:nvPr/>
              </p:nvSpPr>
              <p:spPr>
                <a:xfrm>
                  <a:off x="5179259" y="5334261"/>
                  <a:ext cx="2269147" cy="923330"/>
                </a:xfrm>
                <a:prstGeom prst="rect">
                  <a:avLst/>
                </a:prstGeom>
                <a:blipFill>
                  <a:blip r:embed="rId8"/>
                  <a:stretch>
                    <a:fillRect l="-1613" t="-1316" r="-269" b="-92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493232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AD97BB89-9533-64A1-CD0B-79E0F93CA545}"/>
              </a:ext>
            </a:extLst>
          </p:cNvPr>
          <p:cNvSpPr txBox="1"/>
          <p:nvPr/>
        </p:nvSpPr>
        <p:spPr>
          <a:xfrm>
            <a:off x="2642874" y="3136612"/>
            <a:ext cx="6906251"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Mamba</a:t>
            </a:r>
            <a:r>
              <a:rPr lang="zh-CN" altLang="en-US" sz="3200" b="1" dirty="0">
                <a:solidFill>
                  <a:sysClr val="windowText" lastClr="000000"/>
                </a:solidFill>
                <a:latin typeface="Arial" panose="020B0604020202020204"/>
                <a:ea typeface="微软雅黑" panose="020B0503020204020204" pitchFamily="34" charset="-122"/>
              </a:rPr>
              <a:t>在图像处理方面应用实例（</a:t>
            </a:r>
            <a:r>
              <a:rPr lang="en-US" altLang="zh-CN" sz="3200" b="1" dirty="0">
                <a:solidFill>
                  <a:sysClr val="windowText" lastClr="000000"/>
                </a:solidFill>
                <a:latin typeface="Arial" panose="020B0604020202020204"/>
                <a:ea typeface="微软雅黑" panose="020B0503020204020204" pitchFamily="34" charset="-122"/>
              </a:rPr>
              <a:t>5</a:t>
            </a:r>
            <a:r>
              <a:rPr lang="zh-CN" altLang="en-US" sz="3200" b="1" dirty="0">
                <a:solidFill>
                  <a:sysClr val="windowText" lastClr="000000"/>
                </a:solidFill>
                <a:latin typeface="Arial" panose="020B0604020202020204"/>
                <a:ea typeface="微软雅黑" panose="020B0503020204020204" pitchFamily="34" charset="-122"/>
              </a:rPr>
              <a:t>）</a:t>
            </a:r>
            <a:endParaRPr lang="en-US" altLang="zh-CN" sz="3200" b="1" dirty="0">
              <a:solidFill>
                <a:sysClr val="windowText" lastClr="000000"/>
              </a:solidFill>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30879840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3" name="图片 2">
            <a:extLst>
              <a:ext uri="{FF2B5EF4-FFF2-40B4-BE49-F238E27FC236}">
                <a16:creationId xmlns:a16="http://schemas.microsoft.com/office/drawing/2014/main" id="{F4CA59B0-DECC-0878-24C8-039BE548C1E6}"/>
              </a:ext>
            </a:extLst>
          </p:cNvPr>
          <p:cNvPicPr>
            <a:picLocks noChangeAspect="1"/>
          </p:cNvPicPr>
          <p:nvPr/>
        </p:nvPicPr>
        <p:blipFill>
          <a:blip r:embed="rId4"/>
          <a:stretch>
            <a:fillRect/>
          </a:stretch>
        </p:blipFill>
        <p:spPr>
          <a:xfrm>
            <a:off x="1904784" y="1510865"/>
            <a:ext cx="7960669" cy="4696443"/>
          </a:xfrm>
          <a:prstGeom prst="rect">
            <a:avLst/>
          </a:prstGeom>
        </p:spPr>
      </p:pic>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45897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U-Mamba </a:t>
            </a:r>
            <a:r>
              <a:rPr lang="zh-CN" altLang="en-US" b="1" dirty="0">
                <a:latin typeface="Times New Roman" panose="02020603050405020304" pitchFamily="18" charset="0"/>
                <a:cs typeface="Times New Roman" panose="02020603050405020304" pitchFamily="18" charset="0"/>
              </a:rPr>
              <a:t>图像序列化方案：</a:t>
            </a:r>
            <a:r>
              <a:rPr lang="zh-CN" altLang="en-US" b="1" dirty="0">
                <a:solidFill>
                  <a:schemeClr val="accent5">
                    <a:lumMod val="75000"/>
                  </a:schemeClr>
                </a:solidFill>
                <a:latin typeface="Times New Roman" panose="02020603050405020304" pitchFamily="18" charset="0"/>
                <a:cs typeface="Times New Roman" panose="02020603050405020304" pitchFamily="18" charset="0"/>
              </a:rPr>
              <a:t>直接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flatten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AC0B0B07-5491-3D4C-8DD6-C02C18D54AAB}"/>
              </a:ext>
            </a:extLst>
          </p:cNvPr>
          <p:cNvCxnSpPr/>
          <p:nvPr/>
        </p:nvCxnSpPr>
        <p:spPr>
          <a:xfrm>
            <a:off x="1468073" y="4630723"/>
            <a:ext cx="113388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205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C4FB47-F93C-B6D9-30D4-058E9D09BC18}"/>
              </a:ext>
            </a:extLst>
          </p:cNvPr>
          <p:cNvPicPr>
            <a:picLocks noChangeAspect="1"/>
          </p:cNvPicPr>
          <p:nvPr/>
        </p:nvPicPr>
        <p:blipFill>
          <a:blip r:embed="rId4"/>
          <a:stretch>
            <a:fillRect/>
          </a:stretch>
        </p:blipFill>
        <p:spPr>
          <a:xfrm>
            <a:off x="1490828" y="2216003"/>
            <a:ext cx="8752123" cy="2425993"/>
          </a:xfrm>
          <a:prstGeom prst="rect">
            <a:avLst/>
          </a:prstGeom>
        </p:spPr>
      </p:pic>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046668"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3D </a:t>
            </a:r>
            <a:r>
              <a:rPr lang="zh-CN" altLang="en-US" b="1" dirty="0">
                <a:latin typeface="Times New Roman" panose="02020603050405020304" pitchFamily="18" charset="0"/>
                <a:cs typeface="Times New Roman" panose="02020603050405020304" pitchFamily="18" charset="0"/>
              </a:rPr>
              <a:t>器官分割 </a:t>
            </a:r>
            <a:r>
              <a:rPr lang="en-US" altLang="zh-CN" b="1" dirty="0">
                <a:latin typeface="Times New Roman" panose="02020603050405020304" pitchFamily="18" charset="0"/>
                <a:cs typeface="Times New Roman" panose="02020603050405020304" pitchFamily="18" charset="0"/>
              </a:rPr>
              <a:t>(CT &amp; MRI)</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26B6D5E-803F-21C3-AE70-DB31B88A3974}"/>
              </a:ext>
            </a:extLst>
          </p:cNvPr>
          <p:cNvSpPr txBox="1"/>
          <p:nvPr/>
        </p:nvSpPr>
        <p:spPr>
          <a:xfrm>
            <a:off x="1490828" y="4817796"/>
            <a:ext cx="9492624"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Mamba_Bot</a:t>
            </a:r>
            <a:r>
              <a:rPr lang="en-US" altLang="zh-CN" dirty="0">
                <a:latin typeface="Times New Roman" panose="02020603050405020304" pitchFamily="18" charset="0"/>
                <a:cs typeface="Times New Roman" panose="02020603050405020304" pitchFamily="18" charset="0"/>
              </a:rPr>
              <a:t>: only use the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 in the bottleneck</a:t>
            </a:r>
            <a:endParaRPr lang="en-US" altLang="zh-CN" dirty="0"/>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Mamba_Enc</a:t>
            </a:r>
            <a:r>
              <a:rPr lang="en-US" altLang="zh-CN" dirty="0">
                <a:latin typeface="Times New Roman" panose="02020603050405020304" pitchFamily="18" charset="0"/>
                <a:cs typeface="Times New Roman" panose="02020603050405020304" pitchFamily="18" charset="0"/>
              </a:rPr>
              <a:t>: all encoder blocks are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blocks</a:t>
            </a:r>
            <a:endParaRPr lang="zh-CN" altLang="en-US" dirty="0">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B9B094E2-2DBB-B60A-99B7-BEF0BA9396D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19906671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92286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2D </a:t>
            </a:r>
            <a:r>
              <a:rPr lang="zh-CN" altLang="en-US" b="1" dirty="0">
                <a:latin typeface="Times New Roman" panose="02020603050405020304" pitchFamily="18" charset="0"/>
                <a:cs typeface="Times New Roman" panose="02020603050405020304" pitchFamily="18" charset="0"/>
              </a:rPr>
              <a:t>器官</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器械</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细胞分割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显微图像</a:t>
            </a:r>
            <a:r>
              <a:rPr lang="en-US" altLang="zh-CN" b="1" dirty="0">
                <a:latin typeface="Times New Roman" panose="02020603050405020304" pitchFamily="18" charset="0"/>
                <a:cs typeface="Times New Roman" panose="02020603050405020304" pitchFamily="18" charset="0"/>
              </a:rPr>
              <a:t>)</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26B6D5E-803F-21C3-AE70-DB31B88A3974}"/>
              </a:ext>
            </a:extLst>
          </p:cNvPr>
          <p:cNvSpPr txBox="1"/>
          <p:nvPr/>
        </p:nvSpPr>
        <p:spPr>
          <a:xfrm>
            <a:off x="1490828" y="4817796"/>
            <a:ext cx="9492624"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Mamba_Bot</a:t>
            </a:r>
            <a:r>
              <a:rPr lang="en-US" altLang="zh-CN" dirty="0">
                <a:latin typeface="Times New Roman" panose="02020603050405020304" pitchFamily="18" charset="0"/>
                <a:cs typeface="Times New Roman" panose="02020603050405020304" pitchFamily="18" charset="0"/>
              </a:rPr>
              <a:t>: only use the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 in the bottleneck</a:t>
            </a:r>
            <a:endParaRPr lang="en-US" altLang="zh-CN" dirty="0"/>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Mamba_Enc</a:t>
            </a:r>
            <a:r>
              <a:rPr lang="en-US" altLang="zh-CN" dirty="0">
                <a:latin typeface="Times New Roman" panose="02020603050405020304" pitchFamily="18" charset="0"/>
                <a:cs typeface="Times New Roman" panose="02020603050405020304" pitchFamily="18" charset="0"/>
              </a:rPr>
              <a:t>: all encoder blocks are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blocks</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BA640B8-8DF1-862C-1EAD-1FD07577B441}"/>
              </a:ext>
            </a:extLst>
          </p:cNvPr>
          <p:cNvPicPr>
            <a:picLocks noChangeAspect="1"/>
          </p:cNvPicPr>
          <p:nvPr/>
        </p:nvPicPr>
        <p:blipFill>
          <a:blip r:embed="rId4"/>
          <a:stretch>
            <a:fillRect/>
          </a:stretch>
        </p:blipFill>
        <p:spPr>
          <a:xfrm>
            <a:off x="902924" y="2284132"/>
            <a:ext cx="10386151" cy="2289735"/>
          </a:xfrm>
          <a:prstGeom prst="rect">
            <a:avLst/>
          </a:prstGeom>
        </p:spPr>
      </p:pic>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41948097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92286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2D </a:t>
            </a:r>
            <a:r>
              <a:rPr lang="zh-CN" altLang="en-US" b="1" dirty="0">
                <a:latin typeface="Times New Roman" panose="02020603050405020304" pitchFamily="18" charset="0"/>
                <a:cs typeface="Times New Roman" panose="02020603050405020304" pitchFamily="18" charset="0"/>
              </a:rPr>
              <a:t>器官</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器械</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细胞分割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显微图像</a:t>
            </a:r>
            <a:r>
              <a:rPr lang="en-US" altLang="zh-CN" b="1" dirty="0">
                <a:latin typeface="Times New Roman" panose="02020603050405020304" pitchFamily="18" charset="0"/>
                <a:cs typeface="Times New Roman" panose="02020603050405020304" pitchFamily="18" charset="0"/>
              </a:rPr>
              <a:t>)</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DB717760-BF8E-910D-698E-750851E672B6}"/>
              </a:ext>
            </a:extLst>
          </p:cNvPr>
          <p:cNvPicPr>
            <a:picLocks noChangeAspect="1"/>
          </p:cNvPicPr>
          <p:nvPr/>
        </p:nvPicPr>
        <p:blipFill>
          <a:blip r:embed="rId4"/>
          <a:stretch>
            <a:fillRect/>
          </a:stretch>
        </p:blipFill>
        <p:spPr>
          <a:xfrm>
            <a:off x="1220208" y="2173205"/>
            <a:ext cx="9453632" cy="4000529"/>
          </a:xfrm>
          <a:prstGeom prst="rect">
            <a:avLst/>
          </a:prstGeom>
        </p:spPr>
      </p:pic>
    </p:spTree>
    <p:extLst>
      <p:ext uri="{BB962C8B-B14F-4D97-AF65-F5344CB8AC3E}">
        <p14:creationId xmlns:p14="http://schemas.microsoft.com/office/powerpoint/2010/main" val="1521292213"/>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grpSp>
        <p:nvGrpSpPr>
          <p:cNvPr id="9" name="组合 8">
            <a:extLst>
              <a:ext uri="{FF2B5EF4-FFF2-40B4-BE49-F238E27FC236}">
                <a16:creationId xmlns:a16="http://schemas.microsoft.com/office/drawing/2014/main" id="{4F9D9EA2-79AE-F7E6-54BF-17A5299DB482}"/>
              </a:ext>
            </a:extLst>
          </p:cNvPr>
          <p:cNvGrpSpPr/>
          <p:nvPr/>
        </p:nvGrpSpPr>
        <p:grpSpPr>
          <a:xfrm>
            <a:off x="3349464" y="1402963"/>
            <a:ext cx="5153317" cy="5001527"/>
            <a:chOff x="1886423" y="1514845"/>
            <a:chExt cx="5153317" cy="5001527"/>
          </a:xfrm>
        </p:grpSpPr>
        <p:pic>
          <p:nvPicPr>
            <p:cNvPr id="3" name="图片 2">
              <a:extLst>
                <a:ext uri="{FF2B5EF4-FFF2-40B4-BE49-F238E27FC236}">
                  <a16:creationId xmlns:a16="http://schemas.microsoft.com/office/drawing/2014/main" id="{5962A41E-9312-7735-F414-B24C88205C8C}"/>
                </a:ext>
              </a:extLst>
            </p:cNvPr>
            <p:cNvPicPr>
              <a:picLocks noChangeAspect="1"/>
            </p:cNvPicPr>
            <p:nvPr/>
          </p:nvPicPr>
          <p:blipFill>
            <a:blip r:embed="rId4"/>
            <a:stretch>
              <a:fillRect/>
            </a:stretch>
          </p:blipFill>
          <p:spPr>
            <a:xfrm>
              <a:off x="1886423" y="1514845"/>
              <a:ext cx="1701508" cy="4939862"/>
            </a:xfrm>
            <a:prstGeom prst="rect">
              <a:avLst/>
            </a:prstGeom>
          </p:spPr>
        </p:pic>
        <p:pic>
          <p:nvPicPr>
            <p:cNvPr id="8" name="图片 7">
              <a:extLst>
                <a:ext uri="{FF2B5EF4-FFF2-40B4-BE49-F238E27FC236}">
                  <a16:creationId xmlns:a16="http://schemas.microsoft.com/office/drawing/2014/main" id="{AF1C4061-E86E-9868-1030-9F2212985201}"/>
                </a:ext>
              </a:extLst>
            </p:cNvPr>
            <p:cNvPicPr>
              <a:picLocks noChangeAspect="1"/>
            </p:cNvPicPr>
            <p:nvPr/>
          </p:nvPicPr>
          <p:blipFill>
            <a:blip r:embed="rId5"/>
            <a:stretch>
              <a:fillRect/>
            </a:stretch>
          </p:blipFill>
          <p:spPr>
            <a:xfrm>
              <a:off x="3596639" y="1549096"/>
              <a:ext cx="3443101" cy="4967276"/>
            </a:xfrm>
            <a:prstGeom prst="rect">
              <a:avLst/>
            </a:prstGeom>
          </p:spPr>
        </p:pic>
      </p:grpSp>
      <p:grpSp>
        <p:nvGrpSpPr>
          <p:cNvPr id="15" name="组合 14">
            <a:extLst>
              <a:ext uri="{FF2B5EF4-FFF2-40B4-BE49-F238E27FC236}">
                <a16:creationId xmlns:a16="http://schemas.microsoft.com/office/drawing/2014/main" id="{89E25DD6-B68E-4F01-6E22-4E8B4A6792F7}"/>
              </a:ext>
            </a:extLst>
          </p:cNvPr>
          <p:cNvGrpSpPr/>
          <p:nvPr/>
        </p:nvGrpSpPr>
        <p:grpSpPr>
          <a:xfrm>
            <a:off x="4197043" y="1708150"/>
            <a:ext cx="3362632" cy="488950"/>
            <a:chOff x="4197043" y="1708150"/>
            <a:chExt cx="3362632" cy="488950"/>
          </a:xfrm>
        </p:grpSpPr>
        <p:cxnSp>
          <p:nvCxnSpPr>
            <p:cNvPr id="12" name="直接箭头连接符 11">
              <a:extLst>
                <a:ext uri="{FF2B5EF4-FFF2-40B4-BE49-F238E27FC236}">
                  <a16:creationId xmlns:a16="http://schemas.microsoft.com/office/drawing/2014/main" id="{73A87EFC-AC67-B637-523C-DCA833C9E44E}"/>
                </a:ext>
              </a:extLst>
            </p:cNvPr>
            <p:cNvCxnSpPr/>
            <p:nvPr/>
          </p:nvCxnSpPr>
          <p:spPr>
            <a:xfrm>
              <a:off x="5854700"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B02AEF7-2985-B3A6-A83B-5AA3FEDFD950}"/>
                </a:ext>
              </a:extLst>
            </p:cNvPr>
            <p:cNvCxnSpPr/>
            <p:nvPr/>
          </p:nvCxnSpPr>
          <p:spPr>
            <a:xfrm>
              <a:off x="7559675"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7FAA22E-57A1-CA1B-E4B1-ABAEA8AA185D}"/>
                </a:ext>
              </a:extLst>
            </p:cNvPr>
            <p:cNvCxnSpPr/>
            <p:nvPr/>
          </p:nvCxnSpPr>
          <p:spPr>
            <a:xfrm>
              <a:off x="4197043"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C524DCD-D707-E2E2-EC9F-69A111AB78B4}"/>
              </a:ext>
            </a:extLst>
          </p:cNvPr>
          <p:cNvGrpSpPr/>
          <p:nvPr/>
        </p:nvGrpSpPr>
        <p:grpSpPr>
          <a:xfrm>
            <a:off x="4965700" y="5803642"/>
            <a:ext cx="3456140" cy="556398"/>
            <a:chOff x="4965700" y="5803642"/>
            <a:chExt cx="3456140" cy="556398"/>
          </a:xfrm>
        </p:grpSpPr>
        <p:cxnSp>
          <p:nvCxnSpPr>
            <p:cNvPr id="17" name="直接箭头连接符 16">
              <a:extLst>
                <a:ext uri="{FF2B5EF4-FFF2-40B4-BE49-F238E27FC236}">
                  <a16:creationId xmlns:a16="http://schemas.microsoft.com/office/drawing/2014/main" id="{AF31035E-32A0-6F2A-E1D8-5D606D6FBD15}"/>
                </a:ext>
              </a:extLst>
            </p:cNvPr>
            <p:cNvCxnSpPr/>
            <p:nvPr/>
          </p:nvCxnSpPr>
          <p:spPr>
            <a:xfrm flipH="1" flipV="1">
              <a:off x="4965700" y="5810250"/>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6307BE0-7490-1457-6D45-A106AD17E458}"/>
                </a:ext>
              </a:extLst>
            </p:cNvPr>
            <p:cNvCxnSpPr/>
            <p:nvPr/>
          </p:nvCxnSpPr>
          <p:spPr>
            <a:xfrm flipH="1" flipV="1">
              <a:off x="6649972" y="5803642"/>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533F0CE-B450-1278-9DA2-3F692FFA81E1}"/>
                </a:ext>
              </a:extLst>
            </p:cNvPr>
            <p:cNvCxnSpPr/>
            <p:nvPr/>
          </p:nvCxnSpPr>
          <p:spPr>
            <a:xfrm flipH="1" flipV="1">
              <a:off x="8336568" y="5805480"/>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950989"/>
      </p:ext>
    </p:extLst>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rgbClr val="7030A0"/>
                </a:solidFill>
                <a:latin typeface="Times New Roman" panose="02020603050405020304" pitchFamily="18" charset="0"/>
                <a:cs typeface="Times New Roman" panose="02020603050405020304" pitchFamily="18" charset="0"/>
              </a:rPr>
              <a:t>Cross-Scan</a:t>
            </a:r>
            <a:endParaRPr lang="zh-CN" altLang="en-US" b="1" dirty="0">
              <a:solidFill>
                <a:srgbClr val="7030A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F314070-BB1B-C0E8-26AF-C64FE4C0860D}"/>
              </a:ext>
            </a:extLst>
          </p:cNvPr>
          <p:cNvPicPr>
            <a:picLocks noChangeAspect="1"/>
          </p:cNvPicPr>
          <p:nvPr/>
        </p:nvPicPr>
        <p:blipFill>
          <a:blip r:embed="rId4"/>
          <a:stretch>
            <a:fillRect/>
          </a:stretch>
        </p:blipFill>
        <p:spPr>
          <a:xfrm>
            <a:off x="722273" y="1470740"/>
            <a:ext cx="10734753" cy="4200556"/>
          </a:xfrm>
          <a:prstGeom prst="rect">
            <a:avLst/>
          </a:prstGeom>
        </p:spPr>
      </p:pic>
    </p:spTree>
    <p:extLst>
      <p:ext uri="{BB962C8B-B14F-4D97-AF65-F5344CB8AC3E}">
        <p14:creationId xmlns:p14="http://schemas.microsoft.com/office/powerpoint/2010/main" val="150569969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Cross-Scan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6F66B2-5C86-871C-1E8D-654B0E7C3F0D}"/>
              </a:ext>
            </a:extLst>
          </p:cNvPr>
          <p:cNvPicPr>
            <a:picLocks noChangeAspect="1"/>
          </p:cNvPicPr>
          <p:nvPr/>
        </p:nvPicPr>
        <p:blipFill>
          <a:blip r:embed="rId4"/>
          <a:stretch>
            <a:fillRect/>
          </a:stretch>
        </p:blipFill>
        <p:spPr>
          <a:xfrm>
            <a:off x="788948" y="2669336"/>
            <a:ext cx="10601403" cy="2262204"/>
          </a:xfrm>
          <a:prstGeom prst="rect">
            <a:avLst/>
          </a:prstGeom>
        </p:spPr>
      </p:pic>
      <p:sp>
        <p:nvSpPr>
          <p:cNvPr id="9" name="标题占位符 1">
            <a:extLst>
              <a:ext uri="{FF2B5EF4-FFF2-40B4-BE49-F238E27FC236}">
                <a16:creationId xmlns:a16="http://schemas.microsoft.com/office/drawing/2014/main" id="{3B558085-D44C-ED6C-5602-107D84FF3084}"/>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1220429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Cross-Scan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E108EB5-B49D-BBFE-2743-213DDAEAC222}"/>
              </a:ext>
            </a:extLst>
          </p:cNvPr>
          <p:cNvPicPr>
            <a:picLocks noChangeAspect="1"/>
          </p:cNvPicPr>
          <p:nvPr/>
        </p:nvPicPr>
        <p:blipFill>
          <a:blip r:embed="rId4"/>
          <a:stretch>
            <a:fillRect/>
          </a:stretch>
        </p:blipFill>
        <p:spPr>
          <a:xfrm>
            <a:off x="1752365" y="1782032"/>
            <a:ext cx="8115161" cy="4214887"/>
          </a:xfrm>
          <a:prstGeom prst="rect">
            <a:avLst/>
          </a:prstGeom>
        </p:spPr>
      </p:pic>
      <p:sp>
        <p:nvSpPr>
          <p:cNvPr id="3" name="标题占位符 1">
            <a:extLst>
              <a:ext uri="{FF2B5EF4-FFF2-40B4-BE49-F238E27FC236}">
                <a16:creationId xmlns:a16="http://schemas.microsoft.com/office/drawing/2014/main" id="{48CB15C3-8DF9-6249-1066-8AE11FDC132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41259399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E93F237A-0CED-CE70-93DC-3A4EC3F0C555}"/>
              </a:ext>
            </a:extLst>
          </p:cNvPr>
          <p:cNvSpPr txBox="1"/>
          <p:nvPr/>
        </p:nvSpPr>
        <p:spPr>
          <a:xfrm>
            <a:off x="660400" y="1033631"/>
            <a:ext cx="242470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VMamba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6EFC74-34D4-9021-6D95-1799B10EB5E8}"/>
              </a:ext>
            </a:extLst>
          </p:cNvPr>
          <p:cNvPicPr>
            <a:picLocks noChangeAspect="1"/>
          </p:cNvPicPr>
          <p:nvPr/>
        </p:nvPicPr>
        <p:blipFill>
          <a:blip r:embed="rId4"/>
          <a:stretch>
            <a:fillRect/>
          </a:stretch>
        </p:blipFill>
        <p:spPr>
          <a:xfrm>
            <a:off x="1459046" y="1635092"/>
            <a:ext cx="6177008" cy="4462495"/>
          </a:xfrm>
          <a:prstGeom prst="rect">
            <a:avLst/>
          </a:prstGeom>
        </p:spPr>
      </p:pic>
      <p:sp>
        <p:nvSpPr>
          <p:cNvPr id="7" name="文本框 6">
            <a:extLst>
              <a:ext uri="{FF2B5EF4-FFF2-40B4-BE49-F238E27FC236}">
                <a16:creationId xmlns:a16="http://schemas.microsoft.com/office/drawing/2014/main" id="{D45F9BBC-55E4-D716-1743-1AF389C2E319}"/>
              </a:ext>
            </a:extLst>
          </p:cNvPr>
          <p:cNvSpPr txBox="1"/>
          <p:nvPr/>
        </p:nvSpPr>
        <p:spPr>
          <a:xfrm>
            <a:off x="8323868" y="3155343"/>
            <a:ext cx="2860078" cy="1421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a:t>
            </a:r>
            <a:r>
              <a:rPr lang="en-US" altLang="zh-CN" sz="2000" b="1" dirty="0">
                <a:latin typeface="Times New Roman" panose="02020603050405020304" pitchFamily="18" charset="0"/>
                <a:cs typeface="Times New Roman" panose="02020603050405020304" pitchFamily="18" charset="0"/>
              </a:rPr>
              <a:t>ADE20K</a:t>
            </a:r>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SS: </a:t>
            </a:r>
            <a:r>
              <a:rPr lang="en-US" altLang="zh-CN" sz="2000" dirty="0">
                <a:latin typeface="Times New Roman" panose="02020603050405020304" pitchFamily="18" charset="0"/>
                <a:cs typeface="Times New Roman" panose="02020603050405020304" pitchFamily="18" charset="0"/>
              </a:rPr>
              <a:t>single-scale testing</a:t>
            </a:r>
          </a:p>
          <a:p>
            <a:pPr>
              <a:lnSpc>
                <a:spcPct val="150000"/>
              </a:lnSpc>
            </a:pPr>
            <a:r>
              <a:rPr lang="en-US" altLang="zh-CN" sz="2000" b="1" dirty="0">
                <a:latin typeface="Times New Roman" panose="02020603050405020304" pitchFamily="18" charset="0"/>
                <a:cs typeface="Times New Roman" panose="02020603050405020304" pitchFamily="18" charset="0"/>
              </a:rPr>
              <a:t>    MS: </a:t>
            </a:r>
            <a:r>
              <a:rPr lang="en-US" altLang="zh-CN" sz="2000" dirty="0">
                <a:latin typeface="Times New Roman" panose="02020603050405020304" pitchFamily="18" charset="0"/>
                <a:cs typeface="Times New Roman" panose="02020603050405020304" pitchFamily="18" charset="0"/>
              </a:rPr>
              <a:t>multi-scale testing</a:t>
            </a:r>
            <a:endParaRPr lang="zh-CN" altLang="en-US" sz="2000" dirty="0">
              <a:latin typeface="Times New Roman" panose="02020603050405020304" pitchFamily="18" charset="0"/>
              <a:cs typeface="Times New Roman" panose="02020603050405020304" pitchFamily="18" charset="0"/>
            </a:endParaRPr>
          </a:p>
        </p:txBody>
      </p:sp>
      <p:sp>
        <p:nvSpPr>
          <p:cNvPr id="9" name="标题占位符 1">
            <a:extLst>
              <a:ext uri="{FF2B5EF4-FFF2-40B4-BE49-F238E27FC236}">
                <a16:creationId xmlns:a16="http://schemas.microsoft.com/office/drawing/2014/main" id="{AF18077F-803B-4D22-B543-92CA269B1B6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224127774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sp>
        <p:nvSpPr>
          <p:cNvPr id="2" name="文本框 1">
            <a:extLst>
              <a:ext uri="{FF2B5EF4-FFF2-40B4-BE49-F238E27FC236}">
                <a16:creationId xmlns:a16="http://schemas.microsoft.com/office/drawing/2014/main" id="{EA68DA72-2D46-C0DB-59FD-20A492C5FFF9}"/>
              </a:ext>
            </a:extLst>
          </p:cNvPr>
          <p:cNvSpPr txBox="1"/>
          <p:nvPr/>
        </p:nvSpPr>
        <p:spPr>
          <a:xfrm>
            <a:off x="1723639" y="3136612"/>
            <a:ext cx="9068498"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S4 (</a:t>
            </a:r>
            <a:r>
              <a:rPr lang="en-US" altLang="zh-CN" sz="3200" b="1" dirty="0">
                <a:solidFill>
                  <a:schemeClr val="accent5">
                    <a:lumMod val="75000"/>
                  </a:schemeClr>
                </a:solidFill>
                <a:latin typeface="Arial" panose="020B0604020202020204"/>
                <a:ea typeface="微软雅黑" panose="020B0503020204020204" pitchFamily="34" charset="-122"/>
              </a:rPr>
              <a:t>Structured</a:t>
            </a:r>
            <a:r>
              <a:rPr lang="en-US" altLang="zh-CN" sz="3200" b="1" dirty="0">
                <a:solidFill>
                  <a:sysClr val="windowText" lastClr="000000"/>
                </a:solidFill>
                <a:latin typeface="Arial" panose="020B0604020202020204"/>
                <a:ea typeface="微软雅黑" panose="020B0503020204020204" pitchFamily="34" charset="-122"/>
              </a:rPr>
              <a:t> State Space Sequence Model)</a:t>
            </a:r>
          </a:p>
        </p:txBody>
      </p:sp>
    </p:spTree>
    <p:extLst>
      <p:ext uri="{BB962C8B-B14F-4D97-AF65-F5344CB8AC3E}">
        <p14:creationId xmlns:p14="http://schemas.microsoft.com/office/powerpoint/2010/main" val="14921601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E93F237A-0CED-CE70-93DC-3A4EC3F0C555}"/>
              </a:ext>
            </a:extLst>
          </p:cNvPr>
          <p:cNvSpPr txBox="1"/>
          <p:nvPr/>
        </p:nvSpPr>
        <p:spPr>
          <a:xfrm>
            <a:off x="660400" y="1033631"/>
            <a:ext cx="212750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有效感受野对比</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4C73921-B79E-A0BE-4766-6C784713179D}"/>
              </a:ext>
            </a:extLst>
          </p:cNvPr>
          <p:cNvPicPr>
            <a:picLocks noChangeAspect="1"/>
          </p:cNvPicPr>
          <p:nvPr/>
        </p:nvPicPr>
        <p:blipFill>
          <a:blip r:embed="rId4"/>
          <a:stretch>
            <a:fillRect/>
          </a:stretch>
        </p:blipFill>
        <p:spPr>
          <a:xfrm>
            <a:off x="2100095" y="1692242"/>
            <a:ext cx="7624818" cy="4405345"/>
          </a:xfrm>
          <a:prstGeom prst="rect">
            <a:avLst/>
          </a:prstGeom>
        </p:spPr>
      </p:pic>
      <p:sp>
        <p:nvSpPr>
          <p:cNvPr id="6" name="标题占位符 1">
            <a:extLst>
              <a:ext uri="{FF2B5EF4-FFF2-40B4-BE49-F238E27FC236}">
                <a16:creationId xmlns:a16="http://schemas.microsoft.com/office/drawing/2014/main" id="{0C71E087-123D-FB91-2E92-765D00A5D4C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56802632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5117329"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01C04A5A-BC09-2634-62C5-EE0DF345DFA2}"/>
              </a:ext>
            </a:extLst>
          </p:cNvPr>
          <p:cNvPicPr>
            <a:picLocks noChangeAspect="1"/>
          </p:cNvPicPr>
          <p:nvPr/>
        </p:nvPicPr>
        <p:blipFill>
          <a:blip r:embed="rId4"/>
          <a:stretch>
            <a:fillRect/>
          </a:stretch>
        </p:blipFill>
        <p:spPr>
          <a:xfrm>
            <a:off x="772006" y="2365817"/>
            <a:ext cx="10647987" cy="2730895"/>
          </a:xfrm>
          <a:prstGeom prst="rect">
            <a:avLst/>
          </a:prstGeom>
        </p:spPr>
      </p:pic>
      <p:sp>
        <p:nvSpPr>
          <p:cNvPr id="7" name="文本框 6">
            <a:extLst>
              <a:ext uri="{FF2B5EF4-FFF2-40B4-BE49-F238E27FC236}">
                <a16:creationId xmlns:a16="http://schemas.microsoft.com/office/drawing/2014/main" id="{E69DF4A4-88C2-4AB9-8B29-3CFCF93DF6F2}"/>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Vision 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rgbClr val="7030A0"/>
                </a:solidFill>
                <a:latin typeface="Times New Roman" panose="02020603050405020304" pitchFamily="18" charset="0"/>
                <a:cs typeface="Times New Roman" panose="02020603050405020304" pitchFamily="18" charset="0"/>
              </a:rPr>
              <a:t>Bidirectional</a:t>
            </a:r>
            <a:endParaRPr lang="zh-CN" alt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4169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DF9D942-BA33-E030-8661-D637A079ADA0}"/>
              </a:ext>
            </a:extLst>
          </p:cNvPr>
          <p:cNvPicPr>
            <a:picLocks noChangeAspect="1"/>
          </p:cNvPicPr>
          <p:nvPr/>
        </p:nvPicPr>
        <p:blipFill>
          <a:blip r:embed="rId4"/>
          <a:stretch>
            <a:fillRect/>
          </a:stretch>
        </p:blipFill>
        <p:spPr>
          <a:xfrm>
            <a:off x="1664849" y="2134841"/>
            <a:ext cx="5301761" cy="3328156"/>
          </a:xfrm>
          <a:prstGeom prst="rect">
            <a:avLst/>
          </a:prstGeom>
        </p:spPr>
      </p:pic>
      <p:sp>
        <p:nvSpPr>
          <p:cNvPr id="7" name="文本框 6">
            <a:extLst>
              <a:ext uri="{FF2B5EF4-FFF2-40B4-BE49-F238E27FC236}">
                <a16:creationId xmlns:a16="http://schemas.microsoft.com/office/drawing/2014/main" id="{20CAC4B8-8B1C-484E-3DCF-3FE1DD4A4E6E}"/>
              </a:ext>
            </a:extLst>
          </p:cNvPr>
          <p:cNvSpPr txBox="1"/>
          <p:nvPr/>
        </p:nvSpPr>
        <p:spPr>
          <a:xfrm>
            <a:off x="7525290" y="3379718"/>
            <a:ext cx="249780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a:t>
            </a:r>
            <a:r>
              <a:rPr lang="en-US" altLang="zh-CN" sz="2000" b="1" dirty="0">
                <a:latin typeface="Times New Roman" panose="02020603050405020304" pitchFamily="18" charset="0"/>
                <a:cs typeface="Times New Roman" panose="02020603050405020304" pitchFamily="18" charset="0"/>
              </a:rPr>
              <a:t>ADE20K</a:t>
            </a: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31137827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模型运行性能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3" name="图片 2">
            <a:extLst>
              <a:ext uri="{FF2B5EF4-FFF2-40B4-BE49-F238E27FC236}">
                <a16:creationId xmlns:a16="http://schemas.microsoft.com/office/drawing/2014/main" id="{1618240D-3F90-207C-2230-C2182C7DB64D}"/>
              </a:ext>
            </a:extLst>
          </p:cNvPr>
          <p:cNvPicPr>
            <a:picLocks noChangeAspect="1"/>
          </p:cNvPicPr>
          <p:nvPr/>
        </p:nvPicPr>
        <p:blipFill>
          <a:blip r:embed="rId4"/>
          <a:stretch>
            <a:fillRect/>
          </a:stretch>
        </p:blipFill>
        <p:spPr>
          <a:xfrm>
            <a:off x="929104" y="1676180"/>
            <a:ext cx="4759480" cy="4332005"/>
          </a:xfrm>
          <a:prstGeom prst="rect">
            <a:avLst/>
          </a:prstGeom>
        </p:spPr>
      </p:pic>
      <p:pic>
        <p:nvPicPr>
          <p:cNvPr id="6" name="图片 5">
            <a:extLst>
              <a:ext uri="{FF2B5EF4-FFF2-40B4-BE49-F238E27FC236}">
                <a16:creationId xmlns:a16="http://schemas.microsoft.com/office/drawing/2014/main" id="{350196D2-6B03-16CB-B84F-4E7867FA8826}"/>
              </a:ext>
            </a:extLst>
          </p:cNvPr>
          <p:cNvPicPr>
            <a:picLocks noChangeAspect="1"/>
          </p:cNvPicPr>
          <p:nvPr/>
        </p:nvPicPr>
        <p:blipFill>
          <a:blip r:embed="rId5"/>
          <a:stretch>
            <a:fillRect/>
          </a:stretch>
        </p:blipFill>
        <p:spPr>
          <a:xfrm>
            <a:off x="6098886" y="1781039"/>
            <a:ext cx="4922138" cy="4118281"/>
          </a:xfrm>
          <a:prstGeom prst="rect">
            <a:avLst/>
          </a:prstGeom>
        </p:spPr>
      </p:pic>
    </p:spTree>
    <p:extLst>
      <p:ext uri="{BB962C8B-B14F-4D97-AF65-F5344CB8AC3E}">
        <p14:creationId xmlns:p14="http://schemas.microsoft.com/office/powerpoint/2010/main" val="20119658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762779E6-2623-2E19-3FE1-37D0D6581F00}"/>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SegMamba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Tri-orientated</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E5E7903-BDAF-5895-0D66-1AA4EAECA135}"/>
              </a:ext>
            </a:extLst>
          </p:cNvPr>
          <p:cNvPicPr>
            <a:picLocks noChangeAspect="1"/>
          </p:cNvPicPr>
          <p:nvPr/>
        </p:nvPicPr>
        <p:blipFill>
          <a:blip r:embed="rId4"/>
          <a:stretch>
            <a:fillRect/>
          </a:stretch>
        </p:blipFill>
        <p:spPr>
          <a:xfrm>
            <a:off x="1177444" y="1472771"/>
            <a:ext cx="9837111" cy="4749443"/>
          </a:xfrm>
          <a:prstGeom prst="rect">
            <a:avLst/>
          </a:prstGeom>
        </p:spPr>
      </p:pic>
    </p:spTree>
    <p:extLst>
      <p:ext uri="{BB962C8B-B14F-4D97-AF65-F5344CB8AC3E}">
        <p14:creationId xmlns:p14="http://schemas.microsoft.com/office/powerpoint/2010/main" val="265419511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762779E6-2623-2E19-3FE1-37D0D6581F00}"/>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SegMamba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Tri-orientated</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8D5D84-6BED-E05C-9A6D-2A83A32B249F}"/>
              </a:ext>
            </a:extLst>
          </p:cNvPr>
          <p:cNvPicPr>
            <a:picLocks noChangeAspect="1"/>
          </p:cNvPicPr>
          <p:nvPr/>
        </p:nvPicPr>
        <p:blipFill>
          <a:blip r:embed="rId4"/>
          <a:stretch>
            <a:fillRect/>
          </a:stretch>
        </p:blipFill>
        <p:spPr>
          <a:xfrm>
            <a:off x="526061" y="2355476"/>
            <a:ext cx="11096706" cy="2805133"/>
          </a:xfrm>
          <a:prstGeom prst="rect">
            <a:avLst/>
          </a:prstGeom>
        </p:spPr>
      </p:pic>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8494531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E3B94E89-9E4B-6046-B550-3BD1078F3731}"/>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88B610E-E886-139D-6B2C-F340FFD1B1D1}"/>
              </a:ext>
            </a:extLst>
          </p:cNvPr>
          <p:cNvPicPr>
            <a:picLocks noChangeAspect="1"/>
          </p:cNvPicPr>
          <p:nvPr/>
        </p:nvPicPr>
        <p:blipFill>
          <a:blip r:embed="rId4"/>
          <a:stretch>
            <a:fillRect/>
          </a:stretch>
        </p:blipFill>
        <p:spPr>
          <a:xfrm>
            <a:off x="346622" y="2195707"/>
            <a:ext cx="7977246" cy="2976584"/>
          </a:xfrm>
          <a:prstGeom prst="rect">
            <a:avLst/>
          </a:prstGeom>
        </p:spPr>
      </p:pic>
      <p:pic>
        <p:nvPicPr>
          <p:cNvPr id="9" name="图片 8">
            <a:extLst>
              <a:ext uri="{FF2B5EF4-FFF2-40B4-BE49-F238E27FC236}">
                <a16:creationId xmlns:a16="http://schemas.microsoft.com/office/drawing/2014/main" id="{F2B3E758-1C77-B947-C1C4-F4F0309490F7}"/>
              </a:ext>
            </a:extLst>
          </p:cNvPr>
          <p:cNvPicPr>
            <a:picLocks noChangeAspect="1"/>
          </p:cNvPicPr>
          <p:nvPr/>
        </p:nvPicPr>
        <p:blipFill>
          <a:blip r:embed="rId5"/>
          <a:stretch>
            <a:fillRect/>
          </a:stretch>
        </p:blipFill>
        <p:spPr>
          <a:xfrm>
            <a:off x="8323868" y="2235363"/>
            <a:ext cx="3491074" cy="2897272"/>
          </a:xfrm>
          <a:prstGeom prst="rect">
            <a:avLst/>
          </a:prstGeom>
        </p:spPr>
      </p:pic>
      <p:sp>
        <p:nvSpPr>
          <p:cNvPr id="10" name="文本框 9">
            <a:extLst>
              <a:ext uri="{FF2B5EF4-FFF2-40B4-BE49-F238E27FC236}">
                <a16:creationId xmlns:a16="http://schemas.microsoft.com/office/drawing/2014/main" id="{009217A5-B36D-A0F8-8F9F-E984E932039E}"/>
              </a:ext>
            </a:extLst>
          </p:cNvPr>
          <p:cNvSpPr txBox="1"/>
          <p:nvPr/>
        </p:nvSpPr>
        <p:spPr>
          <a:xfrm>
            <a:off x="3439403" y="1876628"/>
            <a:ext cx="2024913" cy="369332"/>
          </a:xfrm>
          <a:prstGeom prst="rect">
            <a:avLst/>
          </a:prstGeom>
          <a:noFill/>
        </p:spPr>
        <p:txBody>
          <a:bodyPr wrap="none" rtlCol="0">
            <a:spAutoFit/>
          </a:bodyPr>
          <a:lstStyle/>
          <a:p>
            <a:r>
              <a:rPr lang="zh-CN" altLang="en-US" b="1" dirty="0">
                <a:solidFill>
                  <a:schemeClr val="accent5">
                    <a:lumMod val="50000"/>
                  </a:schemeClr>
                </a:solidFill>
                <a:latin typeface="Times New Roman" panose="02020603050405020304" pitchFamily="18" charset="0"/>
                <a:cs typeface="Times New Roman" panose="02020603050405020304" pitchFamily="18" charset="0"/>
              </a:rPr>
              <a:t>胶质瘤分割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(MRI)</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F0F0D3E-905A-9218-48A9-2F361E128FF9}"/>
              </a:ext>
            </a:extLst>
          </p:cNvPr>
          <p:cNvSpPr txBox="1"/>
          <p:nvPr/>
        </p:nvSpPr>
        <p:spPr>
          <a:xfrm>
            <a:off x="6452843" y="1872971"/>
            <a:ext cx="1871025" cy="369332"/>
          </a:xfrm>
          <a:prstGeom prst="rect">
            <a:avLst/>
          </a:prstGeom>
          <a:noFill/>
        </p:spPr>
        <p:txBody>
          <a:bodyPr wrap="none" rtlCol="0">
            <a:spAutoFit/>
          </a:bodyPr>
          <a:lstStyle/>
          <a:p>
            <a:r>
              <a:rPr lang="zh-CN" altLang="en-US" b="1" dirty="0">
                <a:solidFill>
                  <a:schemeClr val="accent1">
                    <a:lumMod val="75000"/>
                  </a:schemeClr>
                </a:solidFill>
                <a:latin typeface="Times New Roman" panose="02020603050405020304" pitchFamily="18" charset="0"/>
                <a:cs typeface="Times New Roman" panose="02020603050405020304" pitchFamily="18" charset="0"/>
              </a:rPr>
              <a:t>肺气管分割 </a:t>
            </a:r>
            <a:r>
              <a:rPr lang="en-US" altLang="zh-CN" b="1" dirty="0">
                <a:solidFill>
                  <a:schemeClr val="accent1">
                    <a:lumMod val="75000"/>
                  </a:schemeClr>
                </a:solidFill>
                <a:latin typeface="Times New Roman" panose="02020603050405020304" pitchFamily="18" charset="0"/>
                <a:cs typeface="Times New Roman" panose="02020603050405020304" pitchFamily="18" charset="0"/>
              </a:rPr>
              <a:t>(CT)</a:t>
            </a:r>
            <a:endParaRPr lang="zh-CN" alt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86590A3-44D7-8E60-1C8B-196143790452}"/>
              </a:ext>
            </a:extLst>
          </p:cNvPr>
          <p:cNvSpPr txBox="1"/>
          <p:nvPr/>
        </p:nvSpPr>
        <p:spPr>
          <a:xfrm>
            <a:off x="9345942" y="1876628"/>
            <a:ext cx="1697901" cy="369332"/>
          </a:xfrm>
          <a:prstGeom prst="rect">
            <a:avLst/>
          </a:prstGeom>
          <a:noFill/>
        </p:spPr>
        <p:txBody>
          <a:bodyPr wrap="none" rtlCol="0">
            <a:spAutoFit/>
          </a:bodyPr>
          <a:lstStyle/>
          <a:p>
            <a:r>
              <a:rPr lang="zh-CN" altLang="en-US" b="1" dirty="0">
                <a:solidFill>
                  <a:schemeClr val="accent1">
                    <a:lumMod val="75000"/>
                  </a:schemeClr>
                </a:solidFill>
                <a:latin typeface="Times New Roman" panose="02020603050405020304" pitchFamily="18" charset="0"/>
                <a:cs typeface="Times New Roman" panose="02020603050405020304" pitchFamily="18" charset="0"/>
              </a:rPr>
              <a:t>肿瘤分割 </a:t>
            </a:r>
            <a:r>
              <a:rPr lang="en-US" altLang="zh-CN" b="1" dirty="0">
                <a:solidFill>
                  <a:schemeClr val="accent1">
                    <a:lumMod val="75000"/>
                  </a:schemeClr>
                </a:solidFill>
                <a:latin typeface="Times New Roman" panose="02020603050405020304" pitchFamily="18" charset="0"/>
                <a:cs typeface="Times New Roman" panose="02020603050405020304" pitchFamily="18" charset="0"/>
              </a:rPr>
              <a:t>(CT)</a:t>
            </a:r>
            <a:r>
              <a:rPr lang="zh-CN" altLang="en-US" b="1" dirty="0">
                <a:solidFill>
                  <a:schemeClr val="accent1">
                    <a:lumMod val="7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162221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E3B94E89-9E4B-6046-B550-3BD1078F3731}"/>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C153E18-7114-FFAD-5437-99B714B025C0}"/>
              </a:ext>
            </a:extLst>
          </p:cNvPr>
          <p:cNvPicPr>
            <a:picLocks noChangeAspect="1"/>
          </p:cNvPicPr>
          <p:nvPr/>
        </p:nvPicPr>
        <p:blipFill>
          <a:blip r:embed="rId4"/>
          <a:stretch>
            <a:fillRect/>
          </a:stretch>
        </p:blipFill>
        <p:spPr>
          <a:xfrm>
            <a:off x="291866" y="1722133"/>
            <a:ext cx="11620585" cy="4205318"/>
          </a:xfrm>
          <a:prstGeom prst="rect">
            <a:avLst/>
          </a:prstGeom>
        </p:spPr>
      </p:pic>
    </p:spTree>
    <p:extLst>
      <p:ext uri="{BB962C8B-B14F-4D97-AF65-F5344CB8AC3E}">
        <p14:creationId xmlns:p14="http://schemas.microsoft.com/office/powerpoint/2010/main" val="119568217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31A12E9F-EEAC-81A8-9777-F1B71D5DA87B}"/>
              </a:ext>
            </a:extLst>
          </p:cNvPr>
          <p:cNvPicPr>
            <a:picLocks noChangeAspect="1"/>
          </p:cNvPicPr>
          <p:nvPr/>
        </p:nvPicPr>
        <p:blipFill>
          <a:blip r:embed="rId4"/>
          <a:stretch>
            <a:fillRect/>
          </a:stretch>
        </p:blipFill>
        <p:spPr>
          <a:xfrm>
            <a:off x="1455823" y="2445922"/>
            <a:ext cx="7681969" cy="1928827"/>
          </a:xfrm>
          <a:prstGeom prst="rect">
            <a:avLst/>
          </a:prstGeom>
        </p:spPr>
      </p:pic>
      <p:sp>
        <p:nvSpPr>
          <p:cNvPr id="7" name="文本框 6">
            <a:extLst>
              <a:ext uri="{FF2B5EF4-FFF2-40B4-BE49-F238E27FC236}">
                <a16:creationId xmlns:a16="http://schemas.microsoft.com/office/drawing/2014/main" id="{FDD72B3D-81B3-0432-2778-66357B96D267}"/>
              </a:ext>
            </a:extLst>
          </p:cNvPr>
          <p:cNvSpPr txBox="1"/>
          <p:nvPr/>
        </p:nvSpPr>
        <p:spPr>
          <a:xfrm>
            <a:off x="978671" y="1411890"/>
            <a:ext cx="6096000" cy="8811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构成网络结构的基本组件之一</a:t>
            </a:r>
            <a:endParaRPr lang="en-US" altLang="zh-CN" dirty="0"/>
          </a:p>
          <a:p>
            <a:pPr marL="285750" indent="-285750">
              <a:lnSpc>
                <a:spcPct val="150000"/>
              </a:lnSpc>
              <a:buFont typeface="Arial" panose="020B0604020202020204" pitchFamily="34" charset="0"/>
              <a:buChar char="•"/>
            </a:pPr>
            <a:r>
              <a:rPr lang="zh-CN" altLang="en-US" dirty="0"/>
              <a:t>可针对任务进行图像序列化方案修改</a:t>
            </a:r>
            <a:endParaRPr lang="en-US" altLang="zh-CN" dirty="0"/>
          </a:p>
        </p:txBody>
      </p:sp>
      <p:sp>
        <p:nvSpPr>
          <p:cNvPr id="8" name="文本框 7">
            <a:extLst>
              <a:ext uri="{FF2B5EF4-FFF2-40B4-BE49-F238E27FC236}">
                <a16:creationId xmlns:a16="http://schemas.microsoft.com/office/drawing/2014/main" id="{1808170B-DBC9-9B81-7DB7-ECA0E154925C}"/>
              </a:ext>
            </a:extLst>
          </p:cNvPr>
          <p:cNvSpPr txBox="1"/>
          <p:nvPr/>
        </p:nvSpPr>
        <p:spPr>
          <a:xfrm>
            <a:off x="9615357" y="3352800"/>
            <a:ext cx="112082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VMamba</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0247F7D-1927-BDF5-3B06-60C793BD3D1B}"/>
              </a:ext>
            </a:extLst>
          </p:cNvPr>
          <p:cNvSpPr txBox="1"/>
          <p:nvPr/>
        </p:nvSpPr>
        <p:spPr>
          <a:xfrm>
            <a:off x="1455823" y="4564971"/>
            <a:ext cx="7789777" cy="1200329"/>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然而，由于视觉数据的非因果特性，直接将这种策略应用于一个切块和扁平化的图像，不可避免地会导致有限的感受野，因为无法估计未扫描的切块之间的关系。我们将其称为</a:t>
            </a:r>
            <a:r>
              <a:rPr lang="en-US" altLang="zh-CN" dirty="0">
                <a:latin typeface="+mn-ea"/>
                <a:cs typeface="Times New Roman" panose="02020603050405020304" pitchFamily="18" charset="0"/>
              </a:rPr>
              <a:t>“</a:t>
            </a:r>
            <a:r>
              <a:rPr lang="zh-CN" altLang="en-US" b="1" dirty="0">
                <a:solidFill>
                  <a:srgbClr val="C00000"/>
                </a:solidFill>
                <a:latin typeface="+mn-ea"/>
                <a:cs typeface="Times New Roman" panose="02020603050405020304" pitchFamily="18" charset="0"/>
              </a:rPr>
              <a:t>方向敏感</a:t>
            </a:r>
            <a:r>
              <a:rPr lang="en-US" altLang="zh-CN" dirty="0">
                <a:latin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问题，并提出通过新引入的交叉扫描模块 </a:t>
            </a:r>
            <a:r>
              <a:rPr lang="en-US" altLang="zh-CN" dirty="0">
                <a:latin typeface="Times New Roman" panose="02020603050405020304" pitchFamily="18" charset="0"/>
                <a:cs typeface="Times New Roman" panose="02020603050405020304" pitchFamily="18" charset="0"/>
              </a:rPr>
              <a:t>(Cross-Scan Module,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CSM) </a:t>
            </a:r>
            <a:r>
              <a:rPr lang="zh-CN" altLang="en-US" dirty="0">
                <a:latin typeface="Times New Roman" panose="02020603050405020304" pitchFamily="18" charset="0"/>
                <a:cs typeface="Times New Roman" panose="02020603050405020304" pitchFamily="18" charset="0"/>
              </a:rPr>
              <a:t>来解决。</a:t>
            </a:r>
          </a:p>
        </p:txBody>
      </p:sp>
      <p:sp>
        <p:nvSpPr>
          <p:cNvPr id="10" name="文本框 9">
            <a:extLst>
              <a:ext uri="{FF2B5EF4-FFF2-40B4-BE49-F238E27FC236}">
                <a16:creationId xmlns:a16="http://schemas.microsoft.com/office/drawing/2014/main" id="{0A2C7DD6-B38A-E465-1518-A097615BE05D}"/>
              </a:ext>
            </a:extLst>
          </p:cNvPr>
          <p:cNvSpPr txBox="1"/>
          <p:nvPr/>
        </p:nvSpPr>
        <p:spPr>
          <a:xfrm>
            <a:off x="660400" y="1033631"/>
            <a:ext cx="203132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Mamba </a:t>
            </a:r>
            <a:r>
              <a:rPr lang="zh-CN" altLang="en-US" b="1" dirty="0">
                <a:latin typeface="Times New Roman" panose="02020603050405020304" pitchFamily="18" charset="0"/>
                <a:cs typeface="Times New Roman" panose="02020603050405020304" pitchFamily="18" charset="0"/>
              </a:rPr>
              <a:t>的使用</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085281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9AF41137-5A13-2ED2-CFE3-BC1CC9E6F5DB}"/>
              </a:ext>
            </a:extLst>
          </p:cNvPr>
          <p:cNvSpPr txBox="1"/>
          <p:nvPr/>
        </p:nvSpPr>
        <p:spPr>
          <a:xfrm>
            <a:off x="660400" y="1033631"/>
            <a:ext cx="258917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参考资料与学习材料</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6F892BB-B804-0CF2-CC63-3C42998D6D5D}"/>
              </a:ext>
            </a:extLst>
          </p:cNvPr>
          <p:cNvSpPr txBox="1"/>
          <p:nvPr/>
        </p:nvSpPr>
        <p:spPr>
          <a:xfrm>
            <a:off x="929104" y="1467412"/>
            <a:ext cx="10662895" cy="4801314"/>
          </a:xfrm>
          <a:prstGeom prst="rect">
            <a:avLst/>
          </a:prstGeom>
          <a:noFill/>
        </p:spPr>
        <p:txBody>
          <a:bodyPr wrap="square" rtlCol="0">
            <a:spAutoFit/>
          </a:bodyPr>
          <a:lstStyle/>
          <a:p>
            <a:pPr marL="285750" indent="-285750">
              <a:buFont typeface="Arial" panose="020B0604020202020204" pitchFamily="34" charset="0"/>
              <a:buChar char="•"/>
            </a:pPr>
            <a:r>
              <a:rPr lang="zh-CN" altLang="en-US" i="0" dirty="0">
                <a:solidFill>
                  <a:srgbClr val="191B1F"/>
                </a:solidFill>
                <a:effectLst/>
                <a:latin typeface="Times New Roman" panose="02020603050405020304" pitchFamily="18" charset="0"/>
                <a:cs typeface="Times New Roman" panose="02020603050405020304" pitchFamily="18" charset="0"/>
              </a:rPr>
              <a:t>挑战 </a:t>
            </a:r>
            <a:r>
              <a:rPr lang="en-US" altLang="zh-CN" i="0" dirty="0">
                <a:solidFill>
                  <a:srgbClr val="191B1F"/>
                </a:solidFill>
                <a:effectLst/>
                <a:latin typeface="Times New Roman" panose="02020603050405020304" pitchFamily="18" charset="0"/>
                <a:cs typeface="Times New Roman" panose="02020603050405020304" pitchFamily="18" charset="0"/>
              </a:rPr>
              <a:t>Transformer</a:t>
            </a:r>
            <a:r>
              <a:rPr lang="zh-CN" altLang="en-US" i="0" dirty="0">
                <a:solidFill>
                  <a:srgbClr val="191B1F"/>
                </a:solidFill>
                <a:effectLst/>
                <a:latin typeface="Times New Roman" panose="02020603050405020304" pitchFamily="18" charset="0"/>
                <a:cs typeface="Times New Roman" panose="02020603050405020304" pitchFamily="18" charset="0"/>
              </a:rPr>
              <a:t>：全新架构 </a:t>
            </a:r>
            <a:r>
              <a:rPr lang="en-US" altLang="zh-CN" i="0" dirty="0">
                <a:solidFill>
                  <a:srgbClr val="191B1F"/>
                </a:solidFill>
                <a:effectLst/>
                <a:latin typeface="Times New Roman" panose="02020603050405020304" pitchFamily="18" charset="0"/>
                <a:cs typeface="Times New Roman" panose="02020603050405020304" pitchFamily="18" charset="0"/>
              </a:rPr>
              <a:t>Mamba </a:t>
            </a:r>
            <a:r>
              <a:rPr lang="zh-CN" altLang="en-US" i="0" dirty="0">
                <a:solidFill>
                  <a:srgbClr val="191B1F"/>
                </a:solidFill>
                <a:effectLst/>
                <a:latin typeface="Times New Roman" panose="02020603050405020304" pitchFamily="18" charset="0"/>
                <a:cs typeface="Times New Roman" panose="02020603050405020304" pitchFamily="18" charset="0"/>
              </a:rPr>
              <a:t>详解</a:t>
            </a:r>
            <a:endParaRPr lang="en-US" altLang="zh-CN" i="0" dirty="0">
              <a:solidFill>
                <a:srgbClr val="191B1F"/>
              </a:solidFill>
              <a:effectLst/>
              <a:latin typeface="Times New Roman" panose="02020603050405020304" pitchFamily="18" charset="0"/>
              <a:cs typeface="Times New Roman" panose="02020603050405020304" pitchFamily="18" charset="0"/>
            </a:endParaRPr>
          </a:p>
          <a:p>
            <a:r>
              <a:rPr lang="en-US" altLang="zh-CN" i="0" dirty="0">
                <a:solidFill>
                  <a:srgbClr val="191B1F"/>
                </a:solidFill>
                <a:effectLst/>
                <a:latin typeface="Times New Roman" panose="02020603050405020304" pitchFamily="18" charset="0"/>
                <a:cs typeface="Times New Roman" panose="02020603050405020304" pitchFamily="18" charset="0"/>
              </a:rPr>
              <a:t>      </a:t>
            </a:r>
            <a:r>
              <a:rPr lang="en-US" altLang="zh-CN" i="0" dirty="0">
                <a:solidFill>
                  <a:srgbClr val="191B1F"/>
                </a:solidFill>
                <a:effectLst/>
                <a:latin typeface="Times New Roman" panose="02020603050405020304" pitchFamily="18" charset="0"/>
                <a:cs typeface="Times New Roman" panose="02020603050405020304" pitchFamily="18" charset="0"/>
                <a:hlinkClick r:id="rId4"/>
              </a:rPr>
              <a:t>https://zhuanlan.zhihu.com/p/684231320</a:t>
            </a:r>
            <a:endParaRPr lang="en-US" altLang="zh-CN" i="0" dirty="0">
              <a:solidFill>
                <a:srgbClr val="191B1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solidFill>
                  <a:srgbClr val="191B1F"/>
                </a:solidFill>
                <a:latin typeface="Times New Roman" panose="02020603050405020304" pitchFamily="18" charset="0"/>
                <a:cs typeface="Times New Roman" panose="02020603050405020304" pitchFamily="18" charset="0"/>
              </a:rPr>
              <a:t>一文通透想颠覆</a:t>
            </a:r>
            <a:r>
              <a:rPr lang="en-US" altLang="zh-CN" dirty="0">
                <a:solidFill>
                  <a:srgbClr val="191B1F"/>
                </a:solidFill>
                <a:latin typeface="Times New Roman" panose="02020603050405020304" pitchFamily="18" charset="0"/>
                <a:cs typeface="Times New Roman" panose="02020603050405020304" pitchFamily="18" charset="0"/>
              </a:rPr>
              <a:t>Transformer</a:t>
            </a:r>
            <a:r>
              <a:rPr lang="zh-CN" altLang="en-US" dirty="0">
                <a:solidFill>
                  <a:srgbClr val="191B1F"/>
                </a:solidFill>
                <a:latin typeface="Times New Roman" panose="02020603050405020304" pitchFamily="18" charset="0"/>
                <a:cs typeface="Times New Roman" panose="02020603050405020304" pitchFamily="18" charset="0"/>
              </a:rPr>
              <a:t>的</a:t>
            </a:r>
            <a:r>
              <a:rPr lang="en-US" altLang="zh-CN" dirty="0">
                <a:solidFill>
                  <a:srgbClr val="191B1F"/>
                </a:solidFill>
                <a:latin typeface="Times New Roman" panose="02020603050405020304" pitchFamily="18" charset="0"/>
                <a:cs typeface="Times New Roman" panose="02020603050405020304" pitchFamily="18" charset="0"/>
              </a:rPr>
              <a:t>Mamba</a:t>
            </a:r>
            <a:r>
              <a:rPr lang="zh-CN" altLang="en-US" dirty="0">
                <a:solidFill>
                  <a:srgbClr val="191B1F"/>
                </a:solidFill>
                <a:latin typeface="Times New Roman" panose="02020603050405020304" pitchFamily="18" charset="0"/>
                <a:cs typeface="Times New Roman" panose="02020603050405020304" pitchFamily="18" charset="0"/>
              </a:rPr>
              <a:t>：从</a:t>
            </a:r>
            <a:r>
              <a:rPr lang="en-US" altLang="zh-CN" dirty="0">
                <a:solidFill>
                  <a:srgbClr val="191B1F"/>
                </a:solidFill>
                <a:latin typeface="Times New Roman" panose="02020603050405020304" pitchFamily="18" charset="0"/>
                <a:cs typeface="Times New Roman" panose="02020603050405020304" pitchFamily="18" charset="0"/>
              </a:rPr>
              <a:t>SSM</a:t>
            </a:r>
            <a:r>
              <a:rPr lang="zh-CN" altLang="en-US" dirty="0">
                <a:solidFill>
                  <a:srgbClr val="191B1F"/>
                </a:solidFill>
                <a:latin typeface="Times New Roman" panose="02020603050405020304" pitchFamily="18" charset="0"/>
                <a:cs typeface="Times New Roman" panose="02020603050405020304" pitchFamily="18" charset="0"/>
              </a:rPr>
              <a:t>、</a:t>
            </a:r>
            <a:r>
              <a:rPr lang="en-US" altLang="zh-CN" dirty="0" err="1">
                <a:solidFill>
                  <a:srgbClr val="191B1F"/>
                </a:solidFill>
                <a:latin typeface="Times New Roman" panose="02020603050405020304" pitchFamily="18" charset="0"/>
                <a:cs typeface="Times New Roman" panose="02020603050405020304" pitchFamily="18" charset="0"/>
              </a:rPr>
              <a:t>HiPPO</a:t>
            </a:r>
            <a:r>
              <a:rPr lang="zh-CN" altLang="en-US" dirty="0">
                <a:solidFill>
                  <a:srgbClr val="191B1F"/>
                </a:solidFill>
                <a:latin typeface="Times New Roman" panose="02020603050405020304" pitchFamily="18" charset="0"/>
                <a:cs typeface="Times New Roman" panose="02020603050405020304" pitchFamily="18" charset="0"/>
              </a:rPr>
              <a:t>、</a:t>
            </a:r>
            <a:r>
              <a:rPr lang="en-US" altLang="zh-CN" dirty="0">
                <a:solidFill>
                  <a:srgbClr val="191B1F"/>
                </a:solidFill>
                <a:latin typeface="Times New Roman" panose="02020603050405020304" pitchFamily="18" charset="0"/>
                <a:cs typeface="Times New Roman" panose="02020603050405020304" pitchFamily="18" charset="0"/>
              </a:rPr>
              <a:t>S4</a:t>
            </a:r>
            <a:r>
              <a:rPr lang="zh-CN" altLang="en-US" dirty="0">
                <a:solidFill>
                  <a:srgbClr val="191B1F"/>
                </a:solidFill>
                <a:latin typeface="Times New Roman" panose="02020603050405020304" pitchFamily="18" charset="0"/>
                <a:cs typeface="Times New Roman" panose="02020603050405020304" pitchFamily="18" charset="0"/>
              </a:rPr>
              <a:t>到</a:t>
            </a:r>
            <a:r>
              <a:rPr lang="en-US" altLang="zh-CN" dirty="0">
                <a:solidFill>
                  <a:srgbClr val="191B1F"/>
                </a:solidFill>
                <a:latin typeface="Times New Roman" panose="02020603050405020304" pitchFamily="18" charset="0"/>
                <a:cs typeface="Times New Roman" panose="02020603050405020304" pitchFamily="18" charset="0"/>
              </a:rPr>
              <a:t>Mamba</a:t>
            </a:r>
          </a:p>
          <a:p>
            <a:r>
              <a:rPr lang="en-US" altLang="zh-CN" dirty="0">
                <a:solidFill>
                  <a:srgbClr val="191B1F"/>
                </a:solidFill>
                <a:latin typeface="Times New Roman" panose="02020603050405020304" pitchFamily="18" charset="0"/>
                <a:cs typeface="Times New Roman" panose="02020603050405020304" pitchFamily="18" charset="0"/>
              </a:rPr>
              <a:t>      </a:t>
            </a:r>
            <a:r>
              <a:rPr lang="en-US" altLang="zh-CN" dirty="0">
                <a:solidFill>
                  <a:srgbClr val="191B1F"/>
                </a:solidFill>
                <a:latin typeface="Times New Roman" panose="02020603050405020304" pitchFamily="18" charset="0"/>
                <a:cs typeface="Times New Roman" panose="02020603050405020304" pitchFamily="18" charset="0"/>
                <a:hlinkClick r:id="rId5"/>
              </a:rPr>
              <a:t>https://blog.csdn.net/v_JULY_v/article/details/134923301</a:t>
            </a:r>
            <a:endParaRPr lang="en-US" altLang="zh-CN" dirty="0">
              <a:solidFill>
                <a:srgbClr val="191B1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i="0" dirty="0">
              <a:solidFill>
                <a:srgbClr val="191B1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err="1">
                <a:solidFill>
                  <a:srgbClr val="191B1F"/>
                </a:solidFill>
                <a:latin typeface="Times New Roman" panose="02020603050405020304" pitchFamily="18" charset="0"/>
                <a:cs typeface="Times New Roman" panose="02020603050405020304" pitchFamily="18" charset="0"/>
              </a:rPr>
              <a:t>Youtube</a:t>
            </a:r>
            <a:r>
              <a:rPr lang="en-US" altLang="zh-CN" dirty="0">
                <a:solidFill>
                  <a:srgbClr val="191B1F"/>
                </a:solidFill>
                <a:latin typeface="Times New Roman" panose="02020603050405020304" pitchFamily="18" charset="0"/>
                <a:cs typeface="Times New Roman" panose="02020603050405020304" pitchFamily="18" charset="0"/>
              </a:rPr>
              <a:t> </a:t>
            </a:r>
            <a:r>
              <a:rPr lang="zh-CN" altLang="en-US" i="0" dirty="0">
                <a:solidFill>
                  <a:srgbClr val="191B1F"/>
                </a:solidFill>
                <a:effectLst/>
                <a:latin typeface="Times New Roman" panose="02020603050405020304" pitchFamily="18" charset="0"/>
                <a:cs typeface="Times New Roman" panose="02020603050405020304" pitchFamily="18" charset="0"/>
              </a:rPr>
              <a:t>博主讲解视频搬运</a:t>
            </a:r>
            <a:endParaRPr lang="en-US" altLang="zh-CN" i="0" dirty="0">
              <a:solidFill>
                <a:srgbClr val="191B1F"/>
              </a:solidFill>
              <a:effectLst/>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6"/>
              </a:rPr>
              <a:t>https://www.bilibili.com/video/BV1G2421c7vL/?spm_id_from=333.337.search-card.all.click&amp;vd_source</a:t>
            </a:r>
          </a:p>
          <a:p>
            <a:r>
              <a:rPr lang="en-US" altLang="zh-CN" dirty="0">
                <a:latin typeface="Times New Roman" panose="02020603050405020304" pitchFamily="18" charset="0"/>
                <a:cs typeface="Times New Roman" panose="02020603050405020304" pitchFamily="18" charset="0"/>
                <a:hlinkClick r:id="rId6"/>
              </a:rPr>
              <a:t>     =da504e2a6b5fe00cead5aef3cf73eee9</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前述讲解视频中所用 </a:t>
            </a:r>
            <a:r>
              <a:rPr lang="en-US" altLang="zh-CN" dirty="0">
                <a:latin typeface="Times New Roman" panose="02020603050405020304" pitchFamily="18" charset="0"/>
                <a:cs typeface="Times New Roman" panose="02020603050405020304" pitchFamily="18" charset="0"/>
              </a:rPr>
              <a:t>PPT</a:t>
            </a:r>
          </a:p>
          <a:p>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7"/>
              </a:rPr>
              <a:t>https://github.com/hkproj/mamba-notes</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Annotated S4 - Sasha Rush</a:t>
            </a:r>
          </a:p>
          <a:p>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8"/>
              </a:rPr>
              <a:t>https://srush.github.io/annotated-s4/</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Mamba: The Easy Way</a:t>
            </a:r>
            <a:r>
              <a:rPr lang="zh-CN" altLang="en-US" dirty="0">
                <a:latin typeface="Times New Roman" panose="02020603050405020304" pitchFamily="18" charset="0"/>
                <a:cs typeface="Times New Roman" panose="02020603050405020304" pitchFamily="18" charset="0"/>
              </a:rPr>
              <a:t>（有汉堡示例）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9"/>
              </a:rPr>
              <a:t>https://jackcook.com/2024/02/23/mamba.html</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Mamba: The Hard Way - Sasha Rush (Mamba</a:t>
            </a:r>
            <a:r>
              <a:rPr lang="zh-CN" altLang="en-US" dirty="0">
                <a:latin typeface="Times New Roman" panose="02020603050405020304" pitchFamily="18" charset="0"/>
                <a:cs typeface="Times New Roman" panose="02020603050405020304" pitchFamily="18" charset="0"/>
              </a:rPr>
              <a:t>的代码详解</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10"/>
              </a:rPr>
              <a:t>https://srush.github.io/annotated-mamba/hard.html</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664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
        <p:nvSpPr>
          <p:cNvPr id="2" name="文本框 1">
            <a:extLst>
              <a:ext uri="{FF2B5EF4-FFF2-40B4-BE49-F238E27FC236}">
                <a16:creationId xmlns:a16="http://schemas.microsoft.com/office/drawing/2014/main" id="{0222ECB8-164B-E60B-18BF-F803A3853DB0}"/>
              </a:ext>
            </a:extLst>
          </p:cNvPr>
          <p:cNvSpPr txBox="1"/>
          <p:nvPr/>
        </p:nvSpPr>
        <p:spPr>
          <a:xfrm>
            <a:off x="660400" y="1033631"/>
            <a:ext cx="528221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状态空间序列模型 </a:t>
            </a:r>
            <a:r>
              <a:rPr lang="en-US" altLang="zh-CN" b="1" dirty="0">
                <a:latin typeface="Times New Roman" panose="02020603050405020304" pitchFamily="18" charset="0"/>
                <a:cs typeface="Times New Roman" panose="02020603050405020304" pitchFamily="18" charset="0"/>
              </a:rPr>
              <a:t>State Space Sequence Model</a:t>
            </a:r>
            <a:endParaRPr lang="zh-CN" altLang="en-US" b="1"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46011CDF-52CA-01D9-57C9-E2BE38283876}"/>
              </a:ext>
            </a:extLst>
          </p:cNvPr>
          <p:cNvPicPr>
            <a:picLocks noChangeAspect="1"/>
          </p:cNvPicPr>
          <p:nvPr/>
        </p:nvPicPr>
        <p:blipFill>
          <a:blip r:embed="rId4"/>
          <a:stretch>
            <a:fillRect/>
          </a:stretch>
        </p:blipFill>
        <p:spPr>
          <a:xfrm>
            <a:off x="1219227" y="2966457"/>
            <a:ext cx="7794881" cy="2722869"/>
          </a:xfrm>
          <a:prstGeom prst="rect">
            <a:avLst/>
          </a:prstGeom>
        </p:spPr>
      </p:pic>
      <p:grpSp>
        <p:nvGrpSpPr>
          <p:cNvPr id="25" name="组合 24">
            <a:extLst>
              <a:ext uri="{FF2B5EF4-FFF2-40B4-BE49-F238E27FC236}">
                <a16:creationId xmlns:a16="http://schemas.microsoft.com/office/drawing/2014/main" id="{31DA1486-F1E1-F93B-94AD-EC6FD630545F}"/>
              </a:ext>
            </a:extLst>
          </p:cNvPr>
          <p:cNvGrpSpPr/>
          <p:nvPr/>
        </p:nvGrpSpPr>
        <p:grpSpPr>
          <a:xfrm>
            <a:off x="2508568" y="1684322"/>
            <a:ext cx="5290779" cy="947657"/>
            <a:chOff x="5661343" y="3117140"/>
            <a:chExt cx="5290779" cy="947657"/>
          </a:xfrm>
        </p:grpSpPr>
        <p:sp>
          <p:nvSpPr>
            <p:cNvPr id="19" name="文本框 18">
              <a:extLst>
                <a:ext uri="{FF2B5EF4-FFF2-40B4-BE49-F238E27FC236}">
                  <a16:creationId xmlns:a16="http://schemas.microsoft.com/office/drawing/2014/main" id="{41DD0D3B-5C09-B5DD-6499-E65FDBBB1D49}"/>
                </a:ext>
              </a:extLst>
            </p:cNvPr>
            <p:cNvSpPr txBox="1"/>
            <p:nvPr/>
          </p:nvSpPr>
          <p:spPr>
            <a:xfrm>
              <a:off x="9228573" y="3190859"/>
              <a:ext cx="1723549" cy="400110"/>
            </a:xfrm>
            <a:prstGeom prst="rect">
              <a:avLst/>
            </a:prstGeom>
            <a:noFill/>
          </p:spPr>
          <p:txBody>
            <a:bodyPr wrap="none" rtlCol="0">
              <a:spAutoFit/>
            </a:bodyPr>
            <a:lstStyle/>
            <a:p>
              <a:r>
                <a:rPr lang="zh-CN" altLang="en-US" sz="2000" b="1" dirty="0">
                  <a:solidFill>
                    <a:srgbClr val="C00000"/>
                  </a:solidFill>
                </a:rPr>
                <a:t>更新状态表示</a:t>
              </a:r>
            </a:p>
          </p:txBody>
        </p:sp>
        <p:sp>
          <p:nvSpPr>
            <p:cNvPr id="20" name="文本框 19">
              <a:extLst>
                <a:ext uri="{FF2B5EF4-FFF2-40B4-BE49-F238E27FC236}">
                  <a16:creationId xmlns:a16="http://schemas.microsoft.com/office/drawing/2014/main" id="{1D0C1C86-4787-F2B8-568C-525E84F2DD18}"/>
                </a:ext>
              </a:extLst>
            </p:cNvPr>
            <p:cNvSpPr txBox="1"/>
            <p:nvPr/>
          </p:nvSpPr>
          <p:spPr>
            <a:xfrm>
              <a:off x="9228573" y="3604618"/>
              <a:ext cx="1723549" cy="400110"/>
            </a:xfrm>
            <a:prstGeom prst="rect">
              <a:avLst/>
            </a:prstGeom>
            <a:noFill/>
          </p:spPr>
          <p:txBody>
            <a:bodyPr wrap="none" rtlCol="0">
              <a:spAutoFit/>
            </a:bodyPr>
            <a:lstStyle/>
            <a:p>
              <a:r>
                <a:rPr lang="zh-CN" altLang="en-US" sz="2000" b="1" dirty="0">
                  <a:solidFill>
                    <a:srgbClr val="0000FF"/>
                  </a:solidFill>
                </a:rPr>
                <a:t>计算对应输出</a:t>
              </a:r>
            </a:p>
          </p:txBody>
        </p:sp>
        <p:pic>
          <p:nvPicPr>
            <p:cNvPr id="24" name="图片 23">
              <a:extLst>
                <a:ext uri="{FF2B5EF4-FFF2-40B4-BE49-F238E27FC236}">
                  <a16:creationId xmlns:a16="http://schemas.microsoft.com/office/drawing/2014/main" id="{572A2151-6BA5-8B9F-6AEB-81A69441A938}"/>
                </a:ext>
              </a:extLst>
            </p:cNvPr>
            <p:cNvPicPr>
              <a:picLocks noChangeAspect="1"/>
            </p:cNvPicPr>
            <p:nvPr/>
          </p:nvPicPr>
          <p:blipFill>
            <a:blip r:embed="rId5"/>
            <a:stretch>
              <a:fillRect/>
            </a:stretch>
          </p:blipFill>
          <p:spPr>
            <a:xfrm>
              <a:off x="5661343" y="3117140"/>
              <a:ext cx="3546157" cy="947657"/>
            </a:xfrm>
            <a:prstGeom prst="rect">
              <a:avLst/>
            </a:prstGeom>
          </p:spPr>
        </p:pic>
      </p:grpSp>
      <p:grpSp>
        <p:nvGrpSpPr>
          <p:cNvPr id="38" name="组合 37">
            <a:extLst>
              <a:ext uri="{FF2B5EF4-FFF2-40B4-BE49-F238E27FC236}">
                <a16:creationId xmlns:a16="http://schemas.microsoft.com/office/drawing/2014/main" id="{1CBB5297-D2B4-F36E-5AB6-75E40732216A}"/>
              </a:ext>
            </a:extLst>
          </p:cNvPr>
          <p:cNvGrpSpPr/>
          <p:nvPr/>
        </p:nvGrpSpPr>
        <p:grpSpPr>
          <a:xfrm>
            <a:off x="3971925" y="1684322"/>
            <a:ext cx="1066800" cy="2401903"/>
            <a:chOff x="4362450" y="1922447"/>
            <a:chExt cx="1066800" cy="2401903"/>
          </a:xfrm>
        </p:grpSpPr>
        <p:sp>
          <p:nvSpPr>
            <p:cNvPr id="26" name="椭圆 25">
              <a:extLst>
                <a:ext uri="{FF2B5EF4-FFF2-40B4-BE49-F238E27FC236}">
                  <a16:creationId xmlns:a16="http://schemas.microsoft.com/office/drawing/2014/main" id="{8D13439E-B3E4-7DDF-E290-8459CDA85F4B}"/>
                </a:ext>
              </a:extLst>
            </p:cNvPr>
            <p:cNvSpPr/>
            <p:nvPr/>
          </p:nvSpPr>
          <p:spPr>
            <a:xfrm>
              <a:off x="4362450" y="1922447"/>
              <a:ext cx="752475" cy="487476"/>
            </a:xfrm>
            <a:prstGeom prst="ellipse">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27">
              <a:extLst>
                <a:ext uri="{FF2B5EF4-FFF2-40B4-BE49-F238E27FC236}">
                  <a16:creationId xmlns:a16="http://schemas.microsoft.com/office/drawing/2014/main" id="{33FE6613-451E-5B11-45C9-7D38E28A4923}"/>
                </a:ext>
              </a:extLst>
            </p:cNvPr>
            <p:cNvCxnSpPr>
              <a:stCxn id="26" idx="5"/>
            </p:cNvCxnSpPr>
            <p:nvPr/>
          </p:nvCxnSpPr>
          <p:spPr>
            <a:xfrm>
              <a:off x="5004728" y="2338534"/>
              <a:ext cx="424522" cy="198581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6948C007-3738-7FDB-3E0B-A2A5B7D368A2}"/>
              </a:ext>
            </a:extLst>
          </p:cNvPr>
          <p:cNvGrpSpPr/>
          <p:nvPr/>
        </p:nvGrpSpPr>
        <p:grpSpPr>
          <a:xfrm>
            <a:off x="5334000" y="1684322"/>
            <a:ext cx="720725" cy="3240103"/>
            <a:chOff x="5724525" y="1922447"/>
            <a:chExt cx="720725" cy="3240103"/>
          </a:xfrm>
        </p:grpSpPr>
        <p:sp>
          <p:nvSpPr>
            <p:cNvPr id="29" name="椭圆 28">
              <a:extLst>
                <a:ext uri="{FF2B5EF4-FFF2-40B4-BE49-F238E27FC236}">
                  <a16:creationId xmlns:a16="http://schemas.microsoft.com/office/drawing/2014/main" id="{B09C91C4-568F-0E6F-B272-4DFEF65BB4C8}"/>
                </a:ext>
              </a:extLst>
            </p:cNvPr>
            <p:cNvSpPr/>
            <p:nvPr/>
          </p:nvSpPr>
          <p:spPr>
            <a:xfrm>
              <a:off x="5724525" y="1922447"/>
              <a:ext cx="720725" cy="523960"/>
            </a:xfrm>
            <a:prstGeom prst="ellipse">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546F22CB-FAC5-E501-684F-9DB0F42281F0}"/>
                </a:ext>
              </a:extLst>
            </p:cNvPr>
            <p:cNvCxnSpPr>
              <a:cxnSpLocks/>
              <a:stCxn id="29" idx="5"/>
            </p:cNvCxnSpPr>
            <p:nvPr/>
          </p:nvCxnSpPr>
          <p:spPr>
            <a:xfrm flipH="1">
              <a:off x="5953125" y="2369675"/>
              <a:ext cx="386577" cy="27928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DF190F44-E9B3-18EE-64FF-247DFB14CEF6}"/>
              </a:ext>
            </a:extLst>
          </p:cNvPr>
          <p:cNvGrpSpPr/>
          <p:nvPr/>
        </p:nvGrpSpPr>
        <p:grpSpPr>
          <a:xfrm>
            <a:off x="2508568" y="2131550"/>
            <a:ext cx="2758757" cy="1262050"/>
            <a:chOff x="2899093" y="2369675"/>
            <a:chExt cx="2758757" cy="1262050"/>
          </a:xfrm>
        </p:grpSpPr>
        <p:sp>
          <p:nvSpPr>
            <p:cNvPr id="33" name="椭圆 32">
              <a:extLst>
                <a:ext uri="{FF2B5EF4-FFF2-40B4-BE49-F238E27FC236}">
                  <a16:creationId xmlns:a16="http://schemas.microsoft.com/office/drawing/2014/main" id="{57EFE8FD-C3AB-E28C-7858-46B886912526}"/>
                </a:ext>
              </a:extLst>
            </p:cNvPr>
            <p:cNvSpPr/>
            <p:nvPr/>
          </p:nvSpPr>
          <p:spPr>
            <a:xfrm>
              <a:off x="2899093" y="2369675"/>
              <a:ext cx="853757" cy="500429"/>
            </a:xfrm>
            <a:prstGeom prst="ellipse">
              <a:avLst/>
            </a:prstGeom>
            <a:noFill/>
            <a:ln w="28575">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3BCE8920-2DC9-07E1-1161-17B4455F8B07}"/>
                </a:ext>
              </a:extLst>
            </p:cNvPr>
            <p:cNvCxnSpPr>
              <a:cxnSpLocks/>
              <a:stCxn id="33" idx="5"/>
            </p:cNvCxnSpPr>
            <p:nvPr/>
          </p:nvCxnSpPr>
          <p:spPr>
            <a:xfrm>
              <a:off x="3627820" y="2796818"/>
              <a:ext cx="2030030" cy="834907"/>
            </a:xfrm>
            <a:prstGeom prst="straightConnector1">
              <a:avLst/>
            </a:prstGeom>
            <a:ln w="28575">
              <a:solidFill>
                <a:srgbClr val="FF6699"/>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矩形: 圆角 40">
                <a:extLst>
                  <a:ext uri="{FF2B5EF4-FFF2-40B4-BE49-F238E27FC236}">
                    <a16:creationId xmlns:a16="http://schemas.microsoft.com/office/drawing/2014/main" id="{6D2A8F7E-7CC1-05B6-CE11-46053B06D78F}"/>
                  </a:ext>
                </a:extLst>
              </p:cNvPr>
              <p:cNvSpPr/>
              <p:nvPr/>
            </p:nvSpPr>
            <p:spPr>
              <a:xfrm>
                <a:off x="9332623" y="2765431"/>
                <a:ext cx="2340500" cy="166686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solidFill>
                    <a:latin typeface="Cambria Math" panose="02040503050406030204" pitchFamily="18" charset="0"/>
                  </a:rPr>
                  <a:t>一维序列</a:t>
                </a:r>
                <a:endParaRPr lang="en-US" altLang="zh-CN" sz="2000" b="1" dirty="0">
                  <a:solidFill>
                    <a:schemeClr val="tx1"/>
                  </a:solidFill>
                  <a:latin typeface="Cambria Math" panose="02040503050406030204" pitchFamily="18" charset="0"/>
                </a:endParaRPr>
              </a:p>
              <a:p>
                <a:pPr>
                  <a:lnSpc>
                    <a:spcPct val="150000"/>
                  </a:lnSpc>
                </a:pPr>
                <a14:m>
                  <m:oMath xmlns:m="http://schemas.openxmlformats.org/officeDocument/2006/math">
                    <m:r>
                      <a:rPr lang="en-US" altLang="zh-CN" sz="2000" b="0" i="1" smtClean="0">
                        <a:solidFill>
                          <a:schemeClr val="tx1"/>
                        </a:solidFill>
                        <a:latin typeface="Cambria Math" panose="02040503050406030204" pitchFamily="18" charset="0"/>
                      </a:rPr>
                      <m:t>𝑥</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𝑡</m:t>
                        </m:r>
                      </m:e>
                    </m:d>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m:t>
                    </m:r>
                  </m:oMath>
                </a14:m>
                <a:r>
                  <a:rPr lang="zh-CN" altLang="en-US" sz="2000" dirty="0">
                    <a:solidFill>
                      <a:schemeClr val="tx1"/>
                    </a:solidFill>
                  </a:rPr>
                  <a:t>为数值</a:t>
                </a:r>
              </a:p>
            </p:txBody>
          </p:sp>
        </mc:Choice>
        <mc:Fallback xmlns="">
          <p:sp>
            <p:nvSpPr>
              <p:cNvPr id="41" name="矩形: 圆角 40">
                <a:extLst>
                  <a:ext uri="{FF2B5EF4-FFF2-40B4-BE49-F238E27FC236}">
                    <a16:creationId xmlns:a16="http://schemas.microsoft.com/office/drawing/2014/main" id="{6D2A8F7E-7CC1-05B6-CE11-46053B06D78F}"/>
                  </a:ext>
                </a:extLst>
              </p:cNvPr>
              <p:cNvSpPr>
                <a:spLocks noRot="1" noChangeAspect="1" noMove="1" noResize="1" noEditPoints="1" noAdjustHandles="1" noChangeArrowheads="1" noChangeShapeType="1" noTextEdit="1"/>
              </p:cNvSpPr>
              <p:nvPr/>
            </p:nvSpPr>
            <p:spPr>
              <a:xfrm>
                <a:off x="9332623" y="2765431"/>
                <a:ext cx="2340500" cy="1666867"/>
              </a:xfrm>
              <a:prstGeom prst="roundRect">
                <a:avLst/>
              </a:prstGeom>
              <a:blipFill>
                <a:blip r:embed="rId6"/>
                <a:stretch>
                  <a:fillRect/>
                </a:stretch>
              </a:blipFill>
              <a:ln>
                <a:noFill/>
              </a:ln>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25E0E2D2-10CA-EB12-DCCE-773D580F8A85}"/>
              </a:ext>
            </a:extLst>
          </p:cNvPr>
          <p:cNvCxnSpPr>
            <a:cxnSpLocks/>
          </p:cNvCxnSpPr>
          <p:nvPr/>
        </p:nvCxnSpPr>
        <p:spPr>
          <a:xfrm>
            <a:off x="4331018" y="5689326"/>
            <a:ext cx="4346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C768997-F7D0-25E8-1E55-1ABDCE7675ED}"/>
              </a:ext>
            </a:extLst>
          </p:cNvPr>
          <p:cNvSpPr txBox="1"/>
          <p:nvPr/>
        </p:nvSpPr>
        <p:spPr>
          <a:xfrm>
            <a:off x="6937572" y="5811830"/>
            <a:ext cx="1569660" cy="369332"/>
          </a:xfrm>
          <a:prstGeom prst="rect">
            <a:avLst/>
          </a:prstGeom>
          <a:noFill/>
        </p:spPr>
        <p:txBody>
          <a:bodyPr wrap="none" rtlCol="0">
            <a:spAutoFit/>
          </a:bodyPr>
          <a:lstStyle/>
          <a:p>
            <a:r>
              <a:rPr lang="zh-CN" altLang="en-US" b="1" dirty="0"/>
              <a:t>序列处理方向</a:t>
            </a:r>
          </a:p>
        </p:txBody>
      </p:sp>
    </p:spTree>
    <p:extLst>
      <p:ext uri="{BB962C8B-B14F-4D97-AF65-F5344CB8AC3E}">
        <p14:creationId xmlns:p14="http://schemas.microsoft.com/office/powerpoint/2010/main" val="40603096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9AF41137-5A13-2ED2-CFE3-BC1CC9E6F5DB}"/>
              </a:ext>
            </a:extLst>
          </p:cNvPr>
          <p:cNvSpPr txBox="1"/>
          <p:nvPr/>
        </p:nvSpPr>
        <p:spPr>
          <a:xfrm>
            <a:off x="660400" y="1033631"/>
            <a:ext cx="14350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参考文献</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E2347B-CC03-D205-3023-548CD5959C7C}"/>
              </a:ext>
            </a:extLst>
          </p:cNvPr>
          <p:cNvSpPr txBox="1"/>
          <p:nvPr/>
        </p:nvSpPr>
        <p:spPr>
          <a:xfrm>
            <a:off x="1041400" y="1910733"/>
            <a:ext cx="10096500" cy="3477875"/>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【1】Gu A, Dao T. </a:t>
            </a:r>
            <a:r>
              <a:rPr lang="en-US" altLang="zh-CN" b="1" i="0" dirty="0">
                <a:solidFill>
                  <a:srgbClr val="222222"/>
                </a:solidFill>
                <a:effectLst/>
                <a:latin typeface="Arial" panose="020B0604020202020204" pitchFamily="34" charset="0"/>
              </a:rPr>
              <a:t>Mamba</a:t>
            </a:r>
            <a:r>
              <a:rPr lang="en-US" altLang="zh-CN" b="0" i="0" dirty="0">
                <a:solidFill>
                  <a:srgbClr val="222222"/>
                </a:solidFill>
                <a:effectLst/>
                <a:latin typeface="Arial" panose="020B0604020202020204" pitchFamily="34" charset="0"/>
              </a:rPr>
              <a:t>: Linear-time sequence modeling with selective state spaces[J].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preprint arXiv:2312.00752, 2023.</a:t>
            </a:r>
          </a:p>
          <a:p>
            <a:pPr>
              <a:spcBef>
                <a:spcPts val="1200"/>
              </a:spcBef>
            </a:pPr>
            <a:r>
              <a:rPr lang="en-US" altLang="zh-CN" dirty="0">
                <a:solidFill>
                  <a:srgbClr val="222222"/>
                </a:solidFill>
                <a:latin typeface="Arial" panose="020B0604020202020204" pitchFamily="34" charset="0"/>
              </a:rPr>
              <a:t>【2】</a:t>
            </a:r>
            <a:r>
              <a:rPr lang="en-US" altLang="zh-CN" b="0" i="0" dirty="0">
                <a:solidFill>
                  <a:srgbClr val="222222"/>
                </a:solidFill>
                <a:effectLst/>
                <a:latin typeface="Arial" panose="020B0604020202020204" pitchFamily="34" charset="0"/>
              </a:rPr>
              <a:t>Ma J, Li F, Wang B. </a:t>
            </a:r>
            <a:r>
              <a:rPr lang="en-US" altLang="zh-CN" b="1" i="0" dirty="0">
                <a:solidFill>
                  <a:srgbClr val="222222"/>
                </a:solidFill>
                <a:effectLst/>
                <a:latin typeface="Arial" panose="020B0604020202020204" pitchFamily="34" charset="0"/>
              </a:rPr>
              <a:t>U-mamba</a:t>
            </a:r>
            <a:r>
              <a:rPr lang="en-US" altLang="zh-CN" b="0" i="0" dirty="0">
                <a:solidFill>
                  <a:srgbClr val="222222"/>
                </a:solidFill>
                <a:effectLst/>
                <a:latin typeface="Arial" panose="020B0604020202020204" pitchFamily="34" charset="0"/>
              </a:rPr>
              <a:t>: Enhancing long-range dependency for biomedical image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segmentation[J].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arXiv:2401.04722, 2024.</a:t>
            </a:r>
          </a:p>
          <a:p>
            <a:pPr>
              <a:spcBef>
                <a:spcPts val="1200"/>
              </a:spcBef>
            </a:pPr>
            <a:r>
              <a:rPr lang="en-US" altLang="zh-CN" b="0" i="0" dirty="0">
                <a:solidFill>
                  <a:srgbClr val="222222"/>
                </a:solidFill>
                <a:effectLst/>
                <a:latin typeface="Arial" panose="020B0604020202020204" pitchFamily="34" charset="0"/>
              </a:rPr>
              <a:t>【3】Liu Y, Tian Y, Zhao Y, et al. </a:t>
            </a:r>
            <a:r>
              <a:rPr lang="en-US" altLang="zh-CN" b="1" i="0" dirty="0" err="1">
                <a:solidFill>
                  <a:srgbClr val="222222"/>
                </a:solidFill>
                <a:effectLst/>
                <a:latin typeface="Arial" panose="020B0604020202020204" pitchFamily="34" charset="0"/>
              </a:rPr>
              <a:t>Vmamba</a:t>
            </a:r>
            <a:r>
              <a:rPr lang="en-US" altLang="zh-CN" b="0" i="0" dirty="0">
                <a:solidFill>
                  <a:srgbClr val="222222"/>
                </a:solidFill>
                <a:effectLst/>
                <a:latin typeface="Arial" panose="020B0604020202020204" pitchFamily="34" charset="0"/>
              </a:rPr>
              <a:t>: Visual state space model[J].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arXiv:2401.10166, 2024.</a:t>
            </a:r>
          </a:p>
          <a:p>
            <a:pPr>
              <a:spcBef>
                <a:spcPts val="1200"/>
              </a:spcBef>
            </a:pPr>
            <a:r>
              <a:rPr lang="en-US" altLang="zh-CN" dirty="0">
                <a:solidFill>
                  <a:srgbClr val="222222"/>
                </a:solidFill>
                <a:latin typeface="Arial" panose="020B0604020202020204" pitchFamily="34" charset="0"/>
              </a:rPr>
              <a:t>【4】</a:t>
            </a:r>
            <a:r>
              <a:rPr lang="en-US" altLang="zh-CN" b="0" i="0" dirty="0">
                <a:solidFill>
                  <a:srgbClr val="222222"/>
                </a:solidFill>
                <a:effectLst/>
                <a:latin typeface="Arial" panose="020B0604020202020204" pitchFamily="34" charset="0"/>
              </a:rPr>
              <a:t>Zhu L, Liao B, Zhang Q, et al. </a:t>
            </a:r>
            <a:r>
              <a:rPr lang="en-US" altLang="zh-CN" b="1" i="0" dirty="0">
                <a:solidFill>
                  <a:srgbClr val="222222"/>
                </a:solidFill>
                <a:effectLst/>
                <a:latin typeface="Arial" panose="020B0604020202020204" pitchFamily="34" charset="0"/>
              </a:rPr>
              <a:t>Vision mamba</a:t>
            </a:r>
            <a:r>
              <a:rPr lang="en-US" altLang="zh-CN" b="0" i="0" dirty="0">
                <a:solidFill>
                  <a:srgbClr val="222222"/>
                </a:solidFill>
                <a:effectLst/>
                <a:latin typeface="Arial" panose="020B0604020202020204" pitchFamily="34" charset="0"/>
              </a:rPr>
              <a:t>: Efficient visual representation learning with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bidirectional state space model[J].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arXiv:2401.09417, 2024.</a:t>
            </a:r>
          </a:p>
          <a:p>
            <a:pPr>
              <a:spcBef>
                <a:spcPts val="1200"/>
              </a:spcBef>
            </a:pPr>
            <a:r>
              <a:rPr lang="en-US" altLang="zh-CN" dirty="0">
                <a:solidFill>
                  <a:srgbClr val="222222"/>
                </a:solidFill>
                <a:latin typeface="Arial" panose="020B0604020202020204" pitchFamily="34" charset="0"/>
              </a:rPr>
              <a:t>【5】</a:t>
            </a:r>
            <a:r>
              <a:rPr lang="en-US" altLang="zh-CN" b="0" i="0" dirty="0">
                <a:solidFill>
                  <a:srgbClr val="222222"/>
                </a:solidFill>
                <a:effectLst/>
                <a:latin typeface="Arial" panose="020B0604020202020204" pitchFamily="34" charset="0"/>
              </a:rPr>
              <a:t>Xing Z, Ye T, Yang Y, et al. </a:t>
            </a:r>
            <a:r>
              <a:rPr lang="en-US" altLang="zh-CN" b="1" i="0" dirty="0" err="1">
                <a:solidFill>
                  <a:srgbClr val="222222"/>
                </a:solidFill>
                <a:effectLst/>
                <a:latin typeface="Arial" panose="020B0604020202020204" pitchFamily="34" charset="0"/>
              </a:rPr>
              <a:t>Segmamba</a:t>
            </a:r>
            <a:r>
              <a:rPr lang="en-US" altLang="zh-CN" b="0" i="0" dirty="0">
                <a:solidFill>
                  <a:srgbClr val="222222"/>
                </a:solidFill>
                <a:effectLst/>
                <a:latin typeface="Arial" panose="020B0604020202020204" pitchFamily="34" charset="0"/>
              </a:rPr>
              <a:t>: Long-range sequential modeling mamba for 3d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medical image segmentation[J].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arXiv:2401.13560, 2024.</a:t>
            </a:r>
            <a:endParaRPr lang="zh-CN" altLang="en-US" dirty="0"/>
          </a:p>
        </p:txBody>
      </p:sp>
    </p:spTree>
    <p:extLst>
      <p:ext uri="{BB962C8B-B14F-4D97-AF65-F5344CB8AC3E}">
        <p14:creationId xmlns:p14="http://schemas.microsoft.com/office/powerpoint/2010/main" val="92152081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C18BB7DE-66E3-6C25-37EE-82EE6FF646DF}"/>
              </a:ext>
            </a:extLst>
          </p:cNvPr>
          <p:cNvSpPr txBox="1"/>
          <p:nvPr/>
        </p:nvSpPr>
        <p:spPr>
          <a:xfrm>
            <a:off x="660400" y="1033631"/>
            <a:ext cx="320472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常微分方程 </a:t>
            </a:r>
            <a:r>
              <a:rPr lang="en-US" altLang="zh-CN" b="1" dirty="0">
                <a:latin typeface="Times New Roman" panose="02020603050405020304" pitchFamily="18" charset="0"/>
                <a:cs typeface="Times New Roman" panose="02020603050405020304" pitchFamily="18" charset="0"/>
              </a:rPr>
              <a:t>ODE </a:t>
            </a:r>
            <a:r>
              <a:rPr lang="zh-CN" altLang="en-US" b="1" dirty="0">
                <a:latin typeface="Times New Roman" panose="02020603050405020304" pitchFamily="18" charset="0"/>
                <a:cs typeface="Times New Roman" panose="02020603050405020304" pitchFamily="18" charset="0"/>
              </a:rPr>
              <a:t>的离散化</a:t>
            </a:r>
          </a:p>
        </p:txBody>
      </p:sp>
      <p:pic>
        <p:nvPicPr>
          <p:cNvPr id="4" name="图片 3">
            <a:extLst>
              <a:ext uri="{FF2B5EF4-FFF2-40B4-BE49-F238E27FC236}">
                <a16:creationId xmlns:a16="http://schemas.microsoft.com/office/drawing/2014/main" id="{ACD55D77-78A1-AD88-C152-23001F8091BE}"/>
              </a:ext>
            </a:extLst>
          </p:cNvPr>
          <p:cNvPicPr>
            <a:picLocks noChangeAspect="1"/>
          </p:cNvPicPr>
          <p:nvPr/>
        </p:nvPicPr>
        <p:blipFill>
          <a:blip r:embed="rId4"/>
          <a:stretch>
            <a:fillRect/>
          </a:stretch>
        </p:blipFill>
        <p:spPr>
          <a:xfrm>
            <a:off x="1464445" y="2352963"/>
            <a:ext cx="3546157" cy="947657"/>
          </a:xfrm>
          <a:prstGeom prst="rect">
            <a:avLst/>
          </a:prstGeom>
        </p:spPr>
      </p:pic>
      <p:sp>
        <p:nvSpPr>
          <p:cNvPr id="5" name="文本框 4">
            <a:extLst>
              <a:ext uri="{FF2B5EF4-FFF2-40B4-BE49-F238E27FC236}">
                <a16:creationId xmlns:a16="http://schemas.microsoft.com/office/drawing/2014/main" id="{18033F6A-335B-60DD-70A6-11D9D5DEA9DA}"/>
              </a:ext>
            </a:extLst>
          </p:cNvPr>
          <p:cNvSpPr txBox="1"/>
          <p:nvPr/>
        </p:nvSpPr>
        <p:spPr>
          <a:xfrm>
            <a:off x="2529637" y="1710414"/>
            <a:ext cx="1415772" cy="461665"/>
          </a:xfrm>
          <a:prstGeom prst="rect">
            <a:avLst/>
          </a:prstGeom>
          <a:noFill/>
        </p:spPr>
        <p:txBody>
          <a:bodyPr wrap="none" rtlCol="0">
            <a:spAutoFit/>
          </a:bodyPr>
          <a:lstStyle/>
          <a:p>
            <a:r>
              <a:rPr lang="zh-CN" altLang="en-US" sz="2400" b="1" dirty="0">
                <a:solidFill>
                  <a:schemeClr val="accent5">
                    <a:lumMod val="50000"/>
                  </a:schemeClr>
                </a:solidFill>
              </a:rPr>
              <a:t>连续形式</a:t>
            </a:r>
          </a:p>
        </p:txBody>
      </p:sp>
      <p:pic>
        <p:nvPicPr>
          <p:cNvPr id="6" name="图片 5">
            <a:extLst>
              <a:ext uri="{FF2B5EF4-FFF2-40B4-BE49-F238E27FC236}">
                <a16:creationId xmlns:a16="http://schemas.microsoft.com/office/drawing/2014/main" id="{CD5654A6-0D4C-1530-C597-38E0C80E6947}"/>
              </a:ext>
            </a:extLst>
          </p:cNvPr>
          <p:cNvPicPr>
            <a:picLocks noChangeAspect="1"/>
          </p:cNvPicPr>
          <p:nvPr/>
        </p:nvPicPr>
        <p:blipFill>
          <a:blip r:embed="rId5"/>
          <a:stretch>
            <a:fillRect/>
          </a:stretch>
        </p:blipFill>
        <p:spPr>
          <a:xfrm>
            <a:off x="1464444" y="2275798"/>
            <a:ext cx="3546157" cy="1236432"/>
          </a:xfrm>
          <a:prstGeom prst="rect">
            <a:avLst/>
          </a:prstGeom>
        </p:spPr>
      </p:pic>
      <p:pic>
        <p:nvPicPr>
          <p:cNvPr id="9" name="图片 8">
            <a:extLst>
              <a:ext uri="{FF2B5EF4-FFF2-40B4-BE49-F238E27FC236}">
                <a16:creationId xmlns:a16="http://schemas.microsoft.com/office/drawing/2014/main" id="{B6CAB8AB-FB93-E108-587A-CF1AD40D1A1A}"/>
              </a:ext>
            </a:extLst>
          </p:cNvPr>
          <p:cNvPicPr>
            <a:picLocks noChangeAspect="1"/>
          </p:cNvPicPr>
          <p:nvPr/>
        </p:nvPicPr>
        <p:blipFill>
          <a:blip r:embed="rId6"/>
          <a:stretch>
            <a:fillRect/>
          </a:stretch>
        </p:blipFill>
        <p:spPr>
          <a:xfrm>
            <a:off x="7129397" y="2235035"/>
            <a:ext cx="3386203" cy="1258509"/>
          </a:xfrm>
          <a:prstGeom prst="rect">
            <a:avLst/>
          </a:prstGeom>
        </p:spPr>
      </p:pic>
      <p:sp>
        <p:nvSpPr>
          <p:cNvPr id="10" name="文本框 9">
            <a:extLst>
              <a:ext uri="{FF2B5EF4-FFF2-40B4-BE49-F238E27FC236}">
                <a16:creationId xmlns:a16="http://schemas.microsoft.com/office/drawing/2014/main" id="{8858EC01-BBE3-0F94-B3B0-A07F63A996A0}"/>
              </a:ext>
            </a:extLst>
          </p:cNvPr>
          <p:cNvSpPr txBox="1"/>
          <p:nvPr/>
        </p:nvSpPr>
        <p:spPr>
          <a:xfrm>
            <a:off x="7851868" y="1710413"/>
            <a:ext cx="1415772" cy="461665"/>
          </a:xfrm>
          <a:prstGeom prst="rect">
            <a:avLst/>
          </a:prstGeom>
          <a:noFill/>
        </p:spPr>
        <p:txBody>
          <a:bodyPr wrap="none" rtlCol="0">
            <a:spAutoFit/>
          </a:bodyPr>
          <a:lstStyle/>
          <a:p>
            <a:r>
              <a:rPr lang="zh-CN" altLang="en-US" sz="2400" b="1" dirty="0">
                <a:solidFill>
                  <a:srgbClr val="7030A0"/>
                </a:solidFill>
              </a:rPr>
              <a:t>离散形式</a:t>
            </a:r>
          </a:p>
        </p:txBody>
      </p:sp>
      <p:cxnSp>
        <p:nvCxnSpPr>
          <p:cNvPr id="13" name="连接符: 曲线 12">
            <a:extLst>
              <a:ext uri="{FF2B5EF4-FFF2-40B4-BE49-F238E27FC236}">
                <a16:creationId xmlns:a16="http://schemas.microsoft.com/office/drawing/2014/main" id="{6DF8F014-7038-1781-65A0-09CF727FF4CF}"/>
              </a:ext>
            </a:extLst>
          </p:cNvPr>
          <p:cNvCxnSpPr>
            <a:stCxn id="6" idx="2"/>
            <a:endCxn id="9" idx="2"/>
          </p:cNvCxnSpPr>
          <p:nvPr/>
        </p:nvCxnSpPr>
        <p:spPr>
          <a:xfrm rot="5400000" flipH="1" flipV="1">
            <a:off x="6020668" y="710399"/>
            <a:ext cx="18686" cy="5584976"/>
          </a:xfrm>
          <a:prstGeom prst="curvedConnector3">
            <a:avLst>
              <a:gd name="adj1" fmla="val -321136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71B9CF6-647A-3714-5053-3380C71AA10E}"/>
              </a:ext>
            </a:extLst>
          </p:cNvPr>
          <p:cNvSpPr txBox="1"/>
          <p:nvPr/>
        </p:nvSpPr>
        <p:spPr>
          <a:xfrm>
            <a:off x="4573522" y="4201793"/>
            <a:ext cx="3836307" cy="461665"/>
          </a:xfrm>
          <a:prstGeom prst="rect">
            <a:avLst/>
          </a:prstGeom>
          <a:noFill/>
        </p:spPr>
        <p:txBody>
          <a:bodyPr wrap="none" rtlCol="0">
            <a:spAutoFit/>
          </a:bodyPr>
          <a:lstStyle/>
          <a:p>
            <a:r>
              <a:rPr lang="zh-CN" altLang="en-US" sz="2400" b="1" dirty="0">
                <a:solidFill>
                  <a:schemeClr val="accent5">
                    <a:lumMod val="75000"/>
                  </a:schemeClr>
                </a:solidFill>
              </a:rPr>
              <a:t>离散化方法 </a:t>
            </a:r>
            <a:r>
              <a:rPr lang="en-US" altLang="zh-CN" sz="2400" b="1" dirty="0">
                <a:solidFill>
                  <a:schemeClr val="accent5">
                    <a:lumMod val="75000"/>
                  </a:schemeClr>
                </a:solidFill>
              </a:rPr>
              <a:t>(</a:t>
            </a:r>
            <a:r>
              <a:rPr lang="zh-CN" altLang="en-US" sz="2400" b="1" u="sng" dirty="0"/>
              <a:t>可学习</a:t>
            </a:r>
            <a:r>
              <a:rPr lang="zh-CN" altLang="en-US" sz="2400" b="1" dirty="0"/>
              <a:t>参数</a:t>
            </a:r>
            <a:r>
              <a:rPr lang="zh-CN" altLang="en-US" sz="2400" b="1" dirty="0">
                <a:solidFill>
                  <a:schemeClr val="accent1">
                    <a:lumMod val="75000"/>
                  </a:schemeClr>
                </a:solidFill>
              </a:rPr>
              <a:t> </a:t>
            </a:r>
            <a:r>
              <a:rPr lang="en-US" altLang="zh-CN" sz="2400" b="1" dirty="0"/>
              <a:t>Δ</a:t>
            </a:r>
            <a:r>
              <a:rPr lang="en-US" altLang="zh-CN" sz="2400" b="1" dirty="0">
                <a:solidFill>
                  <a:schemeClr val="accent5">
                    <a:lumMod val="75000"/>
                  </a:schemeClr>
                </a:solidFill>
              </a:rPr>
              <a:t>)</a:t>
            </a:r>
            <a:endParaRPr lang="zh-CN" altLang="en-US" sz="2400" b="1" dirty="0">
              <a:solidFill>
                <a:schemeClr val="accent5">
                  <a:lumMod val="75000"/>
                </a:schemeClr>
              </a:solidFill>
            </a:endParaRPr>
          </a:p>
        </p:txBody>
      </p:sp>
      <p:sp>
        <p:nvSpPr>
          <p:cNvPr id="2" name="标题占位符 1">
            <a:extLst>
              <a:ext uri="{FF2B5EF4-FFF2-40B4-BE49-F238E27FC236}">
                <a16:creationId xmlns:a16="http://schemas.microsoft.com/office/drawing/2014/main" id="{8D5200FC-C6B3-CCB2-F3D2-C90D46DC93D4}"/>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grpSp>
        <p:nvGrpSpPr>
          <p:cNvPr id="28" name="组合 27">
            <a:extLst>
              <a:ext uri="{FF2B5EF4-FFF2-40B4-BE49-F238E27FC236}">
                <a16:creationId xmlns:a16="http://schemas.microsoft.com/office/drawing/2014/main" id="{0295D9D6-7036-A4D6-1D6F-2DBE41F4C77B}"/>
              </a:ext>
            </a:extLst>
          </p:cNvPr>
          <p:cNvGrpSpPr/>
          <p:nvPr/>
        </p:nvGrpSpPr>
        <p:grpSpPr>
          <a:xfrm>
            <a:off x="643062" y="4897258"/>
            <a:ext cx="10729789" cy="1245455"/>
            <a:chOff x="614487" y="4763908"/>
            <a:chExt cx="10729789" cy="1245455"/>
          </a:xfrm>
        </p:grpSpPr>
        <p:sp>
          <p:nvSpPr>
            <p:cNvPr id="27" name="矩形: 圆角 26">
              <a:extLst>
                <a:ext uri="{FF2B5EF4-FFF2-40B4-BE49-F238E27FC236}">
                  <a16:creationId xmlns:a16="http://schemas.microsoft.com/office/drawing/2014/main" id="{3D6703E4-F33B-2FE4-5B33-16FC0BD6D61C}"/>
                </a:ext>
              </a:extLst>
            </p:cNvPr>
            <p:cNvSpPr/>
            <p:nvPr/>
          </p:nvSpPr>
          <p:spPr>
            <a:xfrm>
              <a:off x="1238251" y="4763908"/>
              <a:ext cx="10106025" cy="1245455"/>
            </a:xfrm>
            <a:prstGeom prst="roundRect">
              <a:avLst/>
            </a:prstGeom>
            <a:noFill/>
            <a:ln w="1905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08A9B2CB-710B-4FBA-9BDF-42FAB479D6B0}"/>
                </a:ext>
              </a:extLst>
            </p:cNvPr>
            <p:cNvPicPr>
              <a:picLocks noChangeAspect="1"/>
            </p:cNvPicPr>
            <p:nvPr/>
          </p:nvPicPr>
          <p:blipFill>
            <a:blip r:embed="rId7"/>
            <a:stretch>
              <a:fillRect/>
            </a:stretch>
          </p:blipFill>
          <p:spPr>
            <a:xfrm>
              <a:off x="1343026" y="4953754"/>
              <a:ext cx="2976584" cy="971557"/>
            </a:xfrm>
            <a:prstGeom prst="rect">
              <a:avLst/>
            </a:prstGeom>
          </p:spPr>
        </p:pic>
        <p:pic>
          <p:nvPicPr>
            <p:cNvPr id="17" name="图片 16">
              <a:extLst>
                <a:ext uri="{FF2B5EF4-FFF2-40B4-BE49-F238E27FC236}">
                  <a16:creationId xmlns:a16="http://schemas.microsoft.com/office/drawing/2014/main" id="{FCEA3B03-C847-2A50-7D3A-239F2F3738B5}"/>
                </a:ext>
              </a:extLst>
            </p:cNvPr>
            <p:cNvPicPr>
              <a:picLocks noChangeAspect="1"/>
            </p:cNvPicPr>
            <p:nvPr/>
          </p:nvPicPr>
          <p:blipFill rotWithShape="1">
            <a:blip r:embed="rId8"/>
            <a:srcRect r="57045"/>
            <a:stretch/>
          </p:blipFill>
          <p:spPr>
            <a:xfrm>
              <a:off x="4693279" y="4848462"/>
              <a:ext cx="2976584" cy="1119196"/>
            </a:xfrm>
            <a:prstGeom prst="rect">
              <a:avLst/>
            </a:prstGeom>
          </p:spPr>
        </p:pic>
        <p:pic>
          <p:nvPicPr>
            <p:cNvPr id="20" name="图片 19">
              <a:extLst>
                <a:ext uri="{FF2B5EF4-FFF2-40B4-BE49-F238E27FC236}">
                  <a16:creationId xmlns:a16="http://schemas.microsoft.com/office/drawing/2014/main" id="{4901CEC2-6576-0067-1E23-5AFBBF86311E}"/>
                </a:ext>
              </a:extLst>
            </p:cNvPr>
            <p:cNvPicPr>
              <a:picLocks noChangeAspect="1"/>
            </p:cNvPicPr>
            <p:nvPr/>
          </p:nvPicPr>
          <p:blipFill>
            <a:blip r:embed="rId9"/>
            <a:stretch>
              <a:fillRect/>
            </a:stretch>
          </p:blipFill>
          <p:spPr>
            <a:xfrm>
              <a:off x="7851868" y="4848462"/>
              <a:ext cx="3405212" cy="1081095"/>
            </a:xfrm>
            <a:prstGeom prst="rect">
              <a:avLst/>
            </a:prstGeom>
          </p:spPr>
        </p:pic>
        <p:sp>
          <p:nvSpPr>
            <p:cNvPr id="21" name="文本框 20">
              <a:extLst>
                <a:ext uri="{FF2B5EF4-FFF2-40B4-BE49-F238E27FC236}">
                  <a16:creationId xmlns:a16="http://schemas.microsoft.com/office/drawing/2014/main" id="{D53F6B07-2754-3EC2-AAA7-58322F8EBB0C}"/>
                </a:ext>
              </a:extLst>
            </p:cNvPr>
            <p:cNvSpPr txBox="1"/>
            <p:nvPr/>
          </p:nvSpPr>
          <p:spPr>
            <a:xfrm>
              <a:off x="614487" y="5104779"/>
              <a:ext cx="1197764"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Euler</a:t>
              </a:r>
              <a:r>
                <a:rPr lang="zh-CN" altLang="en-US" dirty="0">
                  <a:latin typeface="Times New Roman" panose="02020603050405020304" pitchFamily="18" charset="0"/>
                  <a:cs typeface="Times New Roman" panose="02020603050405020304" pitchFamily="18" charset="0"/>
                </a:rPr>
                <a:t>）</a:t>
              </a:r>
            </a:p>
          </p:txBody>
        </p:sp>
        <p:sp>
          <p:nvSpPr>
            <p:cNvPr id="22" name="文本框 21">
              <a:extLst>
                <a:ext uri="{FF2B5EF4-FFF2-40B4-BE49-F238E27FC236}">
                  <a16:creationId xmlns:a16="http://schemas.microsoft.com/office/drawing/2014/main" id="{08BDF88E-954C-0A67-1E92-9098DECFC9D7}"/>
                </a:ext>
              </a:extLst>
            </p:cNvPr>
            <p:cNvSpPr txBox="1"/>
            <p:nvPr/>
          </p:nvSpPr>
          <p:spPr>
            <a:xfrm>
              <a:off x="8592480" y="4848462"/>
              <a:ext cx="2634054" cy="338554"/>
            </a:xfrm>
            <a:prstGeom prst="rect">
              <a:avLst/>
            </a:prstGeom>
            <a:noFill/>
          </p:spPr>
          <p:txBody>
            <a:bodyPr wrap="none" rtlCol="0">
              <a:spAutoFit/>
            </a:bodyPr>
            <a:lstStyle/>
            <a:p>
              <a:r>
                <a:rPr lang="zh-CN" altLang="en-US" sz="1600" b="1" dirty="0">
                  <a:latin typeface="Times New Roman" panose="02020603050405020304" pitchFamily="18" charset="0"/>
                  <a:cs typeface="Times New Roman" panose="02020603050405020304" pitchFamily="18" charset="0"/>
                </a:rPr>
                <a:t>零阶保持 </a:t>
              </a:r>
              <a:r>
                <a:rPr lang="en-US" altLang="zh-CN" sz="1600" b="1" dirty="0">
                  <a:latin typeface="Times New Roman" panose="02020603050405020304" pitchFamily="18" charset="0"/>
                  <a:cs typeface="Times New Roman" panose="02020603050405020304" pitchFamily="18" charset="0"/>
                </a:rPr>
                <a:t>Zero-Order Hold</a:t>
              </a:r>
              <a:endParaRPr lang="zh-CN" altLang="en-US" sz="1600" b="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1D46FB53-8C2D-46FF-443C-D49D5E94CC21}"/>
                </a:ext>
              </a:extLst>
            </p:cNvPr>
            <p:cNvCxnSpPr/>
            <p:nvPr/>
          </p:nvCxnSpPr>
          <p:spPr>
            <a:xfrm>
              <a:off x="4495800" y="4763908"/>
              <a:ext cx="0" cy="1245455"/>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A2AF9B6-AC96-A206-83C2-5E4CA4E6292A}"/>
                </a:ext>
              </a:extLst>
            </p:cNvPr>
            <p:cNvCxnSpPr/>
            <p:nvPr/>
          </p:nvCxnSpPr>
          <p:spPr>
            <a:xfrm>
              <a:off x="7753350" y="4763908"/>
              <a:ext cx="0" cy="1245455"/>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027971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7" name="图片 6">
            <a:extLst>
              <a:ext uri="{FF2B5EF4-FFF2-40B4-BE49-F238E27FC236}">
                <a16:creationId xmlns:a16="http://schemas.microsoft.com/office/drawing/2014/main" id="{6903E135-9E1E-D09D-2203-01186E4A16FD}"/>
              </a:ext>
            </a:extLst>
          </p:cNvPr>
          <p:cNvPicPr>
            <a:picLocks noChangeAspect="1"/>
          </p:cNvPicPr>
          <p:nvPr/>
        </p:nvPicPr>
        <p:blipFill>
          <a:blip r:embed="rId4"/>
          <a:stretch>
            <a:fillRect/>
          </a:stretch>
        </p:blipFill>
        <p:spPr>
          <a:xfrm>
            <a:off x="4435792" y="1677968"/>
            <a:ext cx="7434625" cy="4133862"/>
          </a:xfrm>
          <a:prstGeom prst="rect">
            <a:avLst/>
          </a:prstGeom>
        </p:spPr>
      </p:pic>
      <p:grpSp>
        <p:nvGrpSpPr>
          <p:cNvPr id="26" name="组合 25">
            <a:extLst>
              <a:ext uri="{FF2B5EF4-FFF2-40B4-BE49-F238E27FC236}">
                <a16:creationId xmlns:a16="http://schemas.microsoft.com/office/drawing/2014/main" id="{0A9A4C2B-82CA-2350-45D8-088885A4B582}"/>
              </a:ext>
            </a:extLst>
          </p:cNvPr>
          <p:cNvGrpSpPr/>
          <p:nvPr/>
        </p:nvGrpSpPr>
        <p:grpSpPr>
          <a:xfrm>
            <a:off x="929104" y="1822230"/>
            <a:ext cx="3506688" cy="1557200"/>
            <a:chOff x="929104" y="1536480"/>
            <a:chExt cx="3506688" cy="1557200"/>
          </a:xfrm>
        </p:grpSpPr>
        <p:cxnSp>
          <p:nvCxnSpPr>
            <p:cNvPr id="11" name="直接箭头连接符 10">
              <a:extLst>
                <a:ext uri="{FF2B5EF4-FFF2-40B4-BE49-F238E27FC236}">
                  <a16:creationId xmlns:a16="http://schemas.microsoft.com/office/drawing/2014/main" id="{B3E2B5FB-CC8D-3C09-424F-637838F9D1E5}"/>
                </a:ext>
              </a:extLst>
            </p:cNvPr>
            <p:cNvCxnSpPr>
              <a:cxnSpLocks/>
              <a:stCxn id="6" idx="3"/>
            </p:cNvCxnSpPr>
            <p:nvPr/>
          </p:nvCxnSpPr>
          <p:spPr>
            <a:xfrm>
              <a:off x="3646133" y="2512757"/>
              <a:ext cx="789659"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2FCE1E50-71F2-004E-AF56-AEA9E8781FAF}"/>
                </a:ext>
              </a:extLst>
            </p:cNvPr>
            <p:cNvGrpSpPr/>
            <p:nvPr/>
          </p:nvGrpSpPr>
          <p:grpSpPr>
            <a:xfrm>
              <a:off x="929104" y="1536480"/>
              <a:ext cx="2717030" cy="1557200"/>
              <a:chOff x="929104" y="1536480"/>
              <a:chExt cx="2717030" cy="1557200"/>
            </a:xfrm>
          </p:grpSpPr>
          <p:grpSp>
            <p:nvGrpSpPr>
              <p:cNvPr id="9" name="组合 8">
                <a:extLst>
                  <a:ext uri="{FF2B5EF4-FFF2-40B4-BE49-F238E27FC236}">
                    <a16:creationId xmlns:a16="http://schemas.microsoft.com/office/drawing/2014/main" id="{00D48F81-73C6-9B2A-989C-D9300921C1C4}"/>
                  </a:ext>
                </a:extLst>
              </p:cNvPr>
              <p:cNvGrpSpPr/>
              <p:nvPr/>
            </p:nvGrpSpPr>
            <p:grpSpPr>
              <a:xfrm>
                <a:off x="929104" y="1931834"/>
                <a:ext cx="2717030" cy="1161846"/>
                <a:chOff x="929104" y="3019628"/>
                <a:chExt cx="2890421" cy="1210299"/>
              </a:xfrm>
            </p:grpSpPr>
            <p:pic>
              <p:nvPicPr>
                <p:cNvPr id="2" name="图片 1">
                  <a:extLst>
                    <a:ext uri="{FF2B5EF4-FFF2-40B4-BE49-F238E27FC236}">
                      <a16:creationId xmlns:a16="http://schemas.microsoft.com/office/drawing/2014/main" id="{B604CE76-F2F5-7C21-3F2E-A59B6C894325}"/>
                    </a:ext>
                  </a:extLst>
                </p:cNvPr>
                <p:cNvPicPr>
                  <a:picLocks noChangeAspect="1"/>
                </p:cNvPicPr>
                <p:nvPr/>
              </p:nvPicPr>
              <p:blipFill>
                <a:blip r:embed="rId5"/>
                <a:stretch>
                  <a:fillRect/>
                </a:stretch>
              </p:blipFill>
              <p:spPr>
                <a:xfrm>
                  <a:off x="1119123" y="3141350"/>
                  <a:ext cx="2700402" cy="1028406"/>
                </a:xfrm>
                <a:prstGeom prst="rect">
                  <a:avLst/>
                </a:prstGeom>
              </p:spPr>
            </p:pic>
            <p:sp>
              <p:nvSpPr>
                <p:cNvPr id="6" name="矩形: 圆角 5">
                  <a:extLst>
                    <a:ext uri="{FF2B5EF4-FFF2-40B4-BE49-F238E27FC236}">
                      <a16:creationId xmlns:a16="http://schemas.microsoft.com/office/drawing/2014/main" id="{F157B36B-E28F-0543-00B5-9904469999DF}"/>
                    </a:ext>
                  </a:extLst>
                </p:cNvPr>
                <p:cNvSpPr/>
                <p:nvPr/>
              </p:nvSpPr>
              <p:spPr>
                <a:xfrm>
                  <a:off x="929104" y="3019628"/>
                  <a:ext cx="2890420" cy="121029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E69C9D44-17E7-11B2-6044-7C68E6C83CE7}"/>
                  </a:ext>
                </a:extLst>
              </p:cNvPr>
              <p:cNvSpPr txBox="1"/>
              <p:nvPr/>
            </p:nvSpPr>
            <p:spPr>
              <a:xfrm>
                <a:off x="1733620" y="1536480"/>
                <a:ext cx="1107996" cy="369332"/>
              </a:xfrm>
              <a:prstGeom prst="rect">
                <a:avLst/>
              </a:prstGeom>
              <a:noFill/>
            </p:spPr>
            <p:txBody>
              <a:bodyPr wrap="none" rtlCol="0">
                <a:spAutoFit/>
              </a:bodyPr>
              <a:lstStyle/>
              <a:p>
                <a:r>
                  <a:rPr lang="zh-CN" altLang="en-US" b="1" dirty="0">
                    <a:solidFill>
                      <a:schemeClr val="accent5">
                        <a:lumMod val="50000"/>
                      </a:schemeClr>
                    </a:solidFill>
                  </a:rPr>
                  <a:t>迭代形式</a:t>
                </a:r>
              </a:p>
            </p:txBody>
          </p:sp>
        </p:grpSp>
      </p:grpSp>
      <p:grpSp>
        <p:nvGrpSpPr>
          <p:cNvPr id="27" name="组合 26">
            <a:extLst>
              <a:ext uri="{FF2B5EF4-FFF2-40B4-BE49-F238E27FC236}">
                <a16:creationId xmlns:a16="http://schemas.microsoft.com/office/drawing/2014/main" id="{398E6021-E0B7-74EA-7D6A-DD31FE5A8133}"/>
              </a:ext>
            </a:extLst>
          </p:cNvPr>
          <p:cNvGrpSpPr/>
          <p:nvPr/>
        </p:nvGrpSpPr>
        <p:grpSpPr>
          <a:xfrm>
            <a:off x="582623" y="3917951"/>
            <a:ext cx="3853169" cy="1511236"/>
            <a:chOff x="582623" y="3803651"/>
            <a:chExt cx="3853169" cy="1511236"/>
          </a:xfrm>
        </p:grpSpPr>
        <p:cxnSp>
          <p:nvCxnSpPr>
            <p:cNvPr id="16" name="直接箭头连接符 15">
              <a:extLst>
                <a:ext uri="{FF2B5EF4-FFF2-40B4-BE49-F238E27FC236}">
                  <a16:creationId xmlns:a16="http://schemas.microsoft.com/office/drawing/2014/main" id="{B9CF771A-8E14-94AC-E44C-12C2BD851A7C}"/>
                </a:ext>
              </a:extLst>
            </p:cNvPr>
            <p:cNvCxnSpPr>
              <a:cxnSpLocks/>
            </p:cNvCxnSpPr>
            <p:nvPr/>
          </p:nvCxnSpPr>
          <p:spPr>
            <a:xfrm flipH="1">
              <a:off x="4144058" y="4753406"/>
              <a:ext cx="291734"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0FA915A0-8671-3430-6DF6-2E9351963B57}"/>
                </a:ext>
              </a:extLst>
            </p:cNvPr>
            <p:cNvGrpSpPr/>
            <p:nvPr/>
          </p:nvGrpSpPr>
          <p:grpSpPr>
            <a:xfrm>
              <a:off x="582623" y="4200305"/>
              <a:ext cx="3561435" cy="1114582"/>
              <a:chOff x="379973" y="4324187"/>
              <a:chExt cx="3561435" cy="1114582"/>
            </a:xfrm>
          </p:grpSpPr>
          <p:sp>
            <p:nvSpPr>
              <p:cNvPr id="14" name="矩形: 圆角 13">
                <a:extLst>
                  <a:ext uri="{FF2B5EF4-FFF2-40B4-BE49-F238E27FC236}">
                    <a16:creationId xmlns:a16="http://schemas.microsoft.com/office/drawing/2014/main" id="{0F708489-CA1D-580B-FAF1-9F1F1E933AA4}"/>
                  </a:ext>
                </a:extLst>
              </p:cNvPr>
              <p:cNvSpPr/>
              <p:nvPr/>
            </p:nvSpPr>
            <p:spPr>
              <a:xfrm>
                <a:off x="379973" y="4324187"/>
                <a:ext cx="3561435" cy="111458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6068ECE6-6EAA-D6F0-1344-A929D33E5FD4}"/>
                  </a:ext>
                </a:extLst>
              </p:cNvPr>
              <p:cNvPicPr>
                <a:picLocks noChangeAspect="1"/>
              </p:cNvPicPr>
              <p:nvPr/>
            </p:nvPicPr>
            <p:blipFill>
              <a:blip r:embed="rId6"/>
              <a:stretch>
                <a:fillRect/>
              </a:stretch>
            </p:blipFill>
            <p:spPr>
              <a:xfrm>
                <a:off x="524651" y="4437186"/>
                <a:ext cx="3266299" cy="880204"/>
              </a:xfrm>
              <a:prstGeom prst="rect">
                <a:avLst/>
              </a:prstGeom>
            </p:spPr>
          </p:pic>
        </p:grpSp>
        <p:sp>
          <p:nvSpPr>
            <p:cNvPr id="24" name="文本框 23">
              <a:extLst>
                <a:ext uri="{FF2B5EF4-FFF2-40B4-BE49-F238E27FC236}">
                  <a16:creationId xmlns:a16="http://schemas.microsoft.com/office/drawing/2014/main" id="{19DE6D7F-42A0-35D1-F763-B6063AEAF6F0}"/>
                </a:ext>
              </a:extLst>
            </p:cNvPr>
            <p:cNvSpPr txBox="1"/>
            <p:nvPr/>
          </p:nvSpPr>
          <p:spPr>
            <a:xfrm>
              <a:off x="1754302" y="3803651"/>
              <a:ext cx="1107996" cy="369332"/>
            </a:xfrm>
            <a:prstGeom prst="rect">
              <a:avLst/>
            </a:prstGeom>
            <a:noFill/>
          </p:spPr>
          <p:txBody>
            <a:bodyPr wrap="none" rtlCol="0">
              <a:spAutoFit/>
            </a:bodyPr>
            <a:lstStyle/>
            <a:p>
              <a:r>
                <a:rPr lang="zh-CN" altLang="en-US" b="1" dirty="0">
                  <a:solidFill>
                    <a:srgbClr val="7030A0"/>
                  </a:solidFill>
                </a:rPr>
                <a:t>卷积形式</a:t>
              </a:r>
            </a:p>
          </p:txBody>
        </p:sp>
      </p:grpSp>
      <p:sp>
        <p:nvSpPr>
          <p:cNvPr id="4" name="标题占位符 1">
            <a:extLst>
              <a:ext uri="{FF2B5EF4-FFF2-40B4-BE49-F238E27FC236}">
                <a16:creationId xmlns:a16="http://schemas.microsoft.com/office/drawing/2014/main" id="{79F8BA3D-C849-C0B7-8F06-803114AA2B1C}"/>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86895142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0" name="图片 9">
            <a:extLst>
              <a:ext uri="{FF2B5EF4-FFF2-40B4-BE49-F238E27FC236}">
                <a16:creationId xmlns:a16="http://schemas.microsoft.com/office/drawing/2014/main" id="{BB08777A-A7FB-E895-099E-8AF0EE0F6B5A}"/>
              </a:ext>
            </a:extLst>
          </p:cNvPr>
          <p:cNvPicPr>
            <a:picLocks noChangeAspect="1"/>
          </p:cNvPicPr>
          <p:nvPr/>
        </p:nvPicPr>
        <p:blipFill>
          <a:blip r:embed="rId4"/>
          <a:stretch>
            <a:fillRect/>
          </a:stretch>
        </p:blipFill>
        <p:spPr>
          <a:xfrm>
            <a:off x="1638921" y="2650000"/>
            <a:ext cx="8914158" cy="3429000"/>
          </a:xfrm>
          <a:prstGeom prst="rect">
            <a:avLst/>
          </a:prstGeom>
        </p:spPr>
      </p:pic>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5"/>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53449969-B9F5-096E-1B9E-B28FACE1135A}"/>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379271719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6B335264-786F-5281-8127-7D57BD92FAA8}"/>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pic>
        <p:nvPicPr>
          <p:cNvPr id="5" name="图片 4">
            <a:extLst>
              <a:ext uri="{FF2B5EF4-FFF2-40B4-BE49-F238E27FC236}">
                <a16:creationId xmlns:a16="http://schemas.microsoft.com/office/drawing/2014/main" id="{9C27851B-63E3-C415-766A-2F352CD156EF}"/>
              </a:ext>
            </a:extLst>
          </p:cNvPr>
          <p:cNvPicPr>
            <a:picLocks noChangeAspect="1"/>
          </p:cNvPicPr>
          <p:nvPr/>
        </p:nvPicPr>
        <p:blipFill rotWithShape="1">
          <a:blip r:embed="rId5"/>
          <a:srcRect t="35480"/>
          <a:stretch/>
        </p:blipFill>
        <p:spPr>
          <a:xfrm>
            <a:off x="1638921" y="3866606"/>
            <a:ext cx="8914158" cy="2212393"/>
          </a:xfrm>
          <a:prstGeom prst="rect">
            <a:avLst/>
          </a:prstGeom>
        </p:spPr>
      </p:pic>
      <p:pic>
        <p:nvPicPr>
          <p:cNvPr id="7" name="图片 6">
            <a:extLst>
              <a:ext uri="{FF2B5EF4-FFF2-40B4-BE49-F238E27FC236}">
                <a16:creationId xmlns:a16="http://schemas.microsoft.com/office/drawing/2014/main" id="{2569FB1F-D04B-BC01-396A-E3014F341CD7}"/>
              </a:ext>
            </a:extLst>
          </p:cNvPr>
          <p:cNvPicPr>
            <a:picLocks noChangeAspect="1"/>
          </p:cNvPicPr>
          <p:nvPr/>
        </p:nvPicPr>
        <p:blipFill>
          <a:blip r:embed="rId6"/>
          <a:stretch>
            <a:fillRect/>
          </a:stretch>
        </p:blipFill>
        <p:spPr>
          <a:xfrm>
            <a:off x="2601957" y="2765505"/>
            <a:ext cx="5518929" cy="1109287"/>
          </a:xfrm>
          <a:prstGeom prst="rect">
            <a:avLst/>
          </a:prstGeom>
        </p:spPr>
      </p:pic>
      <p:pic>
        <p:nvPicPr>
          <p:cNvPr id="9" name="图片 8">
            <a:extLst>
              <a:ext uri="{FF2B5EF4-FFF2-40B4-BE49-F238E27FC236}">
                <a16:creationId xmlns:a16="http://schemas.microsoft.com/office/drawing/2014/main" id="{1AD2AFB8-30AD-4EAC-D42D-32449B812F7A}"/>
              </a:ext>
            </a:extLst>
          </p:cNvPr>
          <p:cNvPicPr>
            <a:picLocks noChangeAspect="1"/>
          </p:cNvPicPr>
          <p:nvPr/>
        </p:nvPicPr>
        <p:blipFill>
          <a:blip r:embed="rId7"/>
          <a:stretch>
            <a:fillRect/>
          </a:stretch>
        </p:blipFill>
        <p:spPr>
          <a:xfrm>
            <a:off x="1893287" y="4225418"/>
            <a:ext cx="5362140" cy="668800"/>
          </a:xfrm>
          <a:prstGeom prst="rect">
            <a:avLst/>
          </a:prstGeom>
        </p:spPr>
      </p:pic>
      <p:pic>
        <p:nvPicPr>
          <p:cNvPr id="11" name="图片 10">
            <a:extLst>
              <a:ext uri="{FF2B5EF4-FFF2-40B4-BE49-F238E27FC236}">
                <a16:creationId xmlns:a16="http://schemas.microsoft.com/office/drawing/2014/main" id="{5E40A6E8-775A-A9AD-1CE1-1FA1C7E067E2}"/>
              </a:ext>
            </a:extLst>
          </p:cNvPr>
          <p:cNvPicPr>
            <a:picLocks noChangeAspect="1"/>
          </p:cNvPicPr>
          <p:nvPr/>
        </p:nvPicPr>
        <p:blipFill>
          <a:blip r:embed="rId8"/>
          <a:stretch>
            <a:fillRect/>
          </a:stretch>
        </p:blipFill>
        <p:spPr>
          <a:xfrm>
            <a:off x="3548496" y="5593722"/>
            <a:ext cx="3625849" cy="485277"/>
          </a:xfrm>
          <a:prstGeom prst="rect">
            <a:avLst/>
          </a:prstGeom>
        </p:spPr>
      </p:pic>
      <p:pic>
        <p:nvPicPr>
          <p:cNvPr id="15" name="图片 14">
            <a:extLst>
              <a:ext uri="{FF2B5EF4-FFF2-40B4-BE49-F238E27FC236}">
                <a16:creationId xmlns:a16="http://schemas.microsoft.com/office/drawing/2014/main" id="{E6D2024E-F1B1-62D1-E4FB-5F35A67F9982}"/>
              </a:ext>
            </a:extLst>
          </p:cNvPr>
          <p:cNvPicPr>
            <a:picLocks noChangeAspect="1"/>
          </p:cNvPicPr>
          <p:nvPr/>
        </p:nvPicPr>
        <p:blipFill rotWithShape="1">
          <a:blip r:embed="rId5"/>
          <a:srcRect l="79308"/>
          <a:stretch/>
        </p:blipFill>
        <p:spPr>
          <a:xfrm>
            <a:off x="8708571" y="2650000"/>
            <a:ext cx="1844508" cy="3429000"/>
          </a:xfrm>
          <a:prstGeom prst="rect">
            <a:avLst/>
          </a:prstGeom>
        </p:spPr>
      </p:pic>
      <p:pic>
        <p:nvPicPr>
          <p:cNvPr id="17" name="图片 16">
            <a:extLst>
              <a:ext uri="{FF2B5EF4-FFF2-40B4-BE49-F238E27FC236}">
                <a16:creationId xmlns:a16="http://schemas.microsoft.com/office/drawing/2014/main" id="{D9AAB9E9-57B2-5D09-C7B7-5E199C88BEAA}"/>
              </a:ext>
            </a:extLst>
          </p:cNvPr>
          <p:cNvPicPr>
            <a:picLocks noChangeAspect="1"/>
          </p:cNvPicPr>
          <p:nvPr/>
        </p:nvPicPr>
        <p:blipFill>
          <a:blip r:embed="rId9"/>
          <a:stretch>
            <a:fillRect/>
          </a:stretch>
        </p:blipFill>
        <p:spPr>
          <a:xfrm>
            <a:off x="4415246" y="4876800"/>
            <a:ext cx="3241260" cy="344079"/>
          </a:xfrm>
          <a:prstGeom prst="rect">
            <a:avLst/>
          </a:prstGeom>
        </p:spPr>
      </p:pic>
    </p:spTree>
    <p:extLst>
      <p:ext uri="{BB962C8B-B14F-4D97-AF65-F5344CB8AC3E}">
        <p14:creationId xmlns:p14="http://schemas.microsoft.com/office/powerpoint/2010/main" val="810701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2602</Words>
  <Application>Microsoft Office PowerPoint</Application>
  <PresentationFormat>宽屏</PresentationFormat>
  <Paragraphs>477</Paragraphs>
  <Slides>50</Slides>
  <Notes>50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50</vt:i4>
      </vt:variant>
    </vt:vector>
  </HeadingPairs>
  <TitlesOfParts>
    <vt:vector size="60" baseType="lpstr">
      <vt:lpstr>等线</vt:lpstr>
      <vt:lpstr>等线 Light</vt:lpstr>
      <vt:lpstr>微软雅黑</vt:lpstr>
      <vt:lpstr>Arial</vt:lpstr>
      <vt:lpstr>Calibri</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寰驰 刘</dc:creator>
  <cp:lastModifiedBy>寰驰 刘</cp:lastModifiedBy>
  <cp:revision>10</cp:revision>
  <dcterms:created xsi:type="dcterms:W3CDTF">2024-03-14T11:18:52Z</dcterms:created>
  <dcterms:modified xsi:type="dcterms:W3CDTF">2024-03-15T12:00:25Z</dcterms:modified>
</cp:coreProperties>
</file>